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74" r:id="rId5"/>
    <p:sldId id="278" r:id="rId6"/>
    <p:sldId id="288" r:id="rId7"/>
    <p:sldId id="289" r:id="rId8"/>
    <p:sldId id="297" r:id="rId9"/>
    <p:sldId id="291" r:id="rId10"/>
    <p:sldId id="292" r:id="rId11"/>
    <p:sldId id="293" r:id="rId12"/>
    <p:sldId id="294" r:id="rId13"/>
    <p:sldId id="295" r:id="rId14"/>
    <p:sldId id="296" r:id="rId15"/>
    <p:sldId id="299" r:id="rId16"/>
    <p:sldId id="304" r:id="rId17"/>
    <p:sldId id="305" r:id="rId18"/>
    <p:sldId id="306" r:id="rId19"/>
    <p:sldId id="301" r:id="rId20"/>
    <p:sldId id="303" r:id="rId21"/>
  </p:sldIdLst>
  <p:sldSz cx="9144000" cy="6858000" type="screen4x3"/>
  <p:notesSz cx="6810375" cy="9942513"/>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196"/>
    <a:srgbClr val="82B6D9"/>
    <a:srgbClr val="FFCB28"/>
    <a:srgbClr val="149197"/>
    <a:srgbClr val="800080"/>
    <a:srgbClr val="D60093"/>
    <a:srgbClr val="E4610F"/>
    <a:srgbClr val="FDD95E"/>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2662" autoAdjust="0"/>
  </p:normalViewPr>
  <p:slideViewPr>
    <p:cSldViewPr snapToGrid="0">
      <p:cViewPr varScale="1">
        <p:scale>
          <a:sx n="53" d="100"/>
          <a:sy n="53" d="100"/>
        </p:scale>
        <p:origin x="1660" y="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EDC3A2-7768-47A6-A8F4-2CA7BB6657DF}"/>
              </a:ext>
            </a:extLst>
          </p:cNvPr>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smtClean="0">
                <a:latin typeface="Arial" charset="0"/>
              </a:defRPr>
            </a:lvl1pPr>
          </a:lstStyle>
          <a:p>
            <a:pPr>
              <a:defRPr/>
            </a:pPr>
            <a:r>
              <a:rPr lang="en-GB"/>
              <a:t>Classification: UNCLASSIFIED
</a:t>
            </a:r>
          </a:p>
        </p:txBody>
      </p:sp>
      <p:sp>
        <p:nvSpPr>
          <p:cNvPr id="3" name="Date Placeholder 2">
            <a:extLst>
              <a:ext uri="{FF2B5EF4-FFF2-40B4-BE49-F238E27FC236}">
                <a16:creationId xmlns:a16="http://schemas.microsoft.com/office/drawing/2014/main" id="{3EDA29C6-D2B9-41FC-814C-B1DCB9CCF012}"/>
              </a:ext>
            </a:extLst>
          </p:cNvPr>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atin typeface="Arial" charset="0"/>
              </a:defRPr>
            </a:lvl1pPr>
          </a:lstStyle>
          <a:p>
            <a:pPr>
              <a:defRPr/>
            </a:pPr>
            <a:fld id="{1074A154-B3D3-464F-A15A-55ECFF4F8707}" type="datetimeFigureOut">
              <a:rPr lang="en-GB"/>
              <a:pPr>
                <a:defRPr/>
              </a:pPr>
              <a:t>26/06/2025</a:t>
            </a:fld>
            <a:endParaRPr lang="en-GB"/>
          </a:p>
        </p:txBody>
      </p:sp>
      <p:sp>
        <p:nvSpPr>
          <p:cNvPr id="4" name="Footer Placeholder 3">
            <a:extLst>
              <a:ext uri="{FF2B5EF4-FFF2-40B4-BE49-F238E27FC236}">
                <a16:creationId xmlns:a16="http://schemas.microsoft.com/office/drawing/2014/main" id="{A73BD8C7-E767-4B47-BBD6-8C6A0B4DD2DB}"/>
              </a:ext>
            </a:extLst>
          </p:cNvPr>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smtClean="0">
                <a:latin typeface="Arial" charset="0"/>
              </a:defRPr>
            </a:lvl1pPr>
          </a:lstStyle>
          <a:p>
            <a:pPr>
              <a:defRPr/>
            </a:pPr>
            <a:r>
              <a:rPr lang="en-GB"/>
              <a:t>
Classification: UNCLASSIFIED</a:t>
            </a:r>
          </a:p>
        </p:txBody>
      </p:sp>
      <p:sp>
        <p:nvSpPr>
          <p:cNvPr id="5" name="Slide Number Placeholder 4">
            <a:extLst>
              <a:ext uri="{FF2B5EF4-FFF2-40B4-BE49-F238E27FC236}">
                <a16:creationId xmlns:a16="http://schemas.microsoft.com/office/drawing/2014/main" id="{D770E2A1-CF95-49EB-976C-24B617777C3B}"/>
              </a:ext>
            </a:extLst>
          </p:cNvPr>
          <p:cNvSpPr>
            <a:spLocks noGrp="1"/>
          </p:cNvSpPr>
          <p:nvPr>
            <p:ph type="sldNum" sz="quarter" idx="3"/>
          </p:nvPr>
        </p:nvSpPr>
        <p:spPr>
          <a:xfrm>
            <a:off x="3857625" y="9444038"/>
            <a:ext cx="2951163"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E35AC91-0C82-4363-B044-E8DE4D491CA5}" type="slidenum">
              <a:rPr lang="en-GB" altLang="en-US"/>
              <a:pPr/>
              <a:t>‹#›</a:t>
            </a:fld>
            <a:endParaRPr lang="en-GB" altLang="en-US"/>
          </a:p>
        </p:txBody>
      </p:sp>
    </p:spTree>
    <p:extLst>
      <p:ext uri="{BB962C8B-B14F-4D97-AF65-F5344CB8AC3E}">
        <p14:creationId xmlns:p14="http://schemas.microsoft.com/office/powerpoint/2010/main" val="489480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23E5F1-CD49-4E12-89AD-61D1FBFCC8CC}"/>
              </a:ext>
            </a:extLst>
          </p:cNvPr>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smtClean="0">
                <a:latin typeface="Arial" charset="0"/>
              </a:defRPr>
            </a:lvl1pPr>
          </a:lstStyle>
          <a:p>
            <a:pPr>
              <a:defRPr/>
            </a:pPr>
            <a:r>
              <a:rPr lang="en-GB"/>
              <a:t>Classification: UNCLASSIFIED
</a:t>
            </a:r>
          </a:p>
        </p:txBody>
      </p:sp>
      <p:sp>
        <p:nvSpPr>
          <p:cNvPr id="3" name="Date Placeholder 2">
            <a:extLst>
              <a:ext uri="{FF2B5EF4-FFF2-40B4-BE49-F238E27FC236}">
                <a16:creationId xmlns:a16="http://schemas.microsoft.com/office/drawing/2014/main" id="{2EE642F8-E33A-4BC1-A7FA-B659F778B64C}"/>
              </a:ext>
            </a:extLst>
          </p:cNvPr>
          <p:cNvSpPr>
            <a:spLocks noGrp="1"/>
          </p:cNvSpPr>
          <p:nvPr>
            <p:ph type="dt" idx="1"/>
          </p:nvPr>
        </p:nvSpPr>
        <p:spPr>
          <a:xfrm>
            <a:off x="3857625" y="0"/>
            <a:ext cx="2951163" cy="496888"/>
          </a:xfrm>
          <a:prstGeom prst="rect">
            <a:avLst/>
          </a:prstGeom>
        </p:spPr>
        <p:txBody>
          <a:bodyPr vert="horz" lIns="91440" tIns="45720" rIns="91440" bIns="45720" rtlCol="0"/>
          <a:lstStyle>
            <a:lvl1pPr algn="r">
              <a:defRPr sz="1200">
                <a:latin typeface="Arial" charset="0"/>
              </a:defRPr>
            </a:lvl1pPr>
          </a:lstStyle>
          <a:p>
            <a:pPr>
              <a:defRPr/>
            </a:pPr>
            <a:fld id="{9D262FCA-DE80-41A8-BE36-C8577621A18C}" type="datetimeFigureOut">
              <a:rPr lang="en-GB"/>
              <a:pPr>
                <a:defRPr/>
              </a:pPr>
              <a:t>26/06/2025</a:t>
            </a:fld>
            <a:endParaRPr lang="en-GB"/>
          </a:p>
        </p:txBody>
      </p:sp>
      <p:sp>
        <p:nvSpPr>
          <p:cNvPr id="4" name="Slide Image Placeholder 3">
            <a:extLst>
              <a:ext uri="{FF2B5EF4-FFF2-40B4-BE49-F238E27FC236}">
                <a16:creationId xmlns:a16="http://schemas.microsoft.com/office/drawing/2014/main" id="{7E906B3F-50B9-4C6F-8C3E-04293CFF354D}"/>
              </a:ext>
            </a:extLst>
          </p:cNvPr>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439C415-BE11-4BAE-854D-25D8F2B95239}"/>
              </a:ext>
            </a:extLst>
          </p:cNvPr>
          <p:cNvSpPr>
            <a:spLocks noGrp="1"/>
          </p:cNvSpPr>
          <p:nvPr>
            <p:ph type="body" sz="quarter" idx="3"/>
          </p:nvPr>
        </p:nvSpPr>
        <p:spPr>
          <a:xfrm>
            <a:off x="681038" y="4722813"/>
            <a:ext cx="5448300" cy="44735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99C9FD5-2042-42FD-B53D-6427E8A931DB}"/>
              </a:ext>
            </a:extLst>
          </p:cNvPr>
          <p:cNvSpPr>
            <a:spLocks noGrp="1"/>
          </p:cNvSpPr>
          <p:nvPr>
            <p:ph type="ftr" sz="quarter" idx="4"/>
          </p:nvPr>
        </p:nvSpPr>
        <p:spPr>
          <a:xfrm>
            <a:off x="0" y="9444038"/>
            <a:ext cx="2951163" cy="496887"/>
          </a:xfrm>
          <a:prstGeom prst="rect">
            <a:avLst/>
          </a:prstGeom>
        </p:spPr>
        <p:txBody>
          <a:bodyPr vert="horz" lIns="91440" tIns="45720" rIns="91440" bIns="45720" rtlCol="0" anchor="b"/>
          <a:lstStyle>
            <a:lvl1pPr algn="l">
              <a:defRPr sz="1200" smtClean="0">
                <a:latin typeface="Arial" charset="0"/>
              </a:defRPr>
            </a:lvl1pPr>
          </a:lstStyle>
          <a:p>
            <a:pPr>
              <a:defRPr/>
            </a:pPr>
            <a:r>
              <a:rPr lang="en-GB"/>
              <a:t>
Classification: UNCLASSIFIED</a:t>
            </a:r>
          </a:p>
        </p:txBody>
      </p:sp>
      <p:sp>
        <p:nvSpPr>
          <p:cNvPr id="7" name="Slide Number Placeholder 6">
            <a:extLst>
              <a:ext uri="{FF2B5EF4-FFF2-40B4-BE49-F238E27FC236}">
                <a16:creationId xmlns:a16="http://schemas.microsoft.com/office/drawing/2014/main" id="{247A7CB1-9208-4FF8-B9BB-D29E89A264BB}"/>
              </a:ext>
            </a:extLst>
          </p:cNvPr>
          <p:cNvSpPr>
            <a:spLocks noGrp="1"/>
          </p:cNvSpPr>
          <p:nvPr>
            <p:ph type="sldNum" sz="quarter" idx="5"/>
          </p:nvPr>
        </p:nvSpPr>
        <p:spPr>
          <a:xfrm>
            <a:off x="3857625" y="9444038"/>
            <a:ext cx="2951163"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4C17AA-070E-487A-916B-70062B3E5FAC}" type="slidenum">
              <a:rPr lang="en-GB" altLang="en-US"/>
              <a:pPr/>
              <a:t>‹#›</a:t>
            </a:fld>
            <a:endParaRPr lang="en-GB" altLang="en-US"/>
          </a:p>
        </p:txBody>
      </p:sp>
    </p:spTree>
    <p:extLst>
      <p:ext uri="{BB962C8B-B14F-4D97-AF65-F5344CB8AC3E}">
        <p14:creationId xmlns:p14="http://schemas.microsoft.com/office/powerpoint/2010/main" val="357332815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14BD5EF-858D-45A0-B2B2-BA08DEE6A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33C0D661-F86D-4B7B-B6C4-7486703C62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BCBDE395-23D0-4E60-BFD9-59F3C11EE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AECCD46-D1F3-4B04-845F-875747EA81F8}" type="slidenum">
              <a:rPr lang="en-GB" altLang="en-US">
                <a:latin typeface="Arial" panose="020B0604020202020204" pitchFamily="34" charset="0"/>
              </a:rPr>
              <a:pPr eaLnBrk="1" hangingPunct="1">
                <a:spcBef>
                  <a:spcPct val="0"/>
                </a:spcBef>
              </a:pPr>
              <a:t>1</a:t>
            </a:fld>
            <a:endParaRPr lang="en-GB" altLang="en-US">
              <a:latin typeface="Arial" panose="020B0604020202020204" pitchFamily="34" charset="0"/>
            </a:endParaRPr>
          </a:p>
        </p:txBody>
      </p:sp>
    </p:spTree>
    <p:extLst>
      <p:ext uri="{BB962C8B-B14F-4D97-AF65-F5344CB8AC3E}">
        <p14:creationId xmlns:p14="http://schemas.microsoft.com/office/powerpoint/2010/main" val="149313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4C17AA-070E-487A-916B-70062B3E5FAC}" type="slidenum">
              <a:rPr lang="en-GB" altLang="en-US" smtClean="0"/>
              <a:pPr/>
              <a:t>10</a:t>
            </a:fld>
            <a:endParaRPr lang="en-GB" altLang="en-US"/>
          </a:p>
        </p:txBody>
      </p:sp>
    </p:spTree>
    <p:extLst>
      <p:ext uri="{BB962C8B-B14F-4D97-AF65-F5344CB8AC3E}">
        <p14:creationId xmlns:p14="http://schemas.microsoft.com/office/powerpoint/2010/main" val="56824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4C17AA-070E-487A-916B-70062B3E5FAC}" type="slidenum">
              <a:rPr lang="en-GB" altLang="en-US" smtClean="0"/>
              <a:pPr/>
              <a:t>13</a:t>
            </a:fld>
            <a:endParaRPr lang="en-GB" altLang="en-US"/>
          </a:p>
        </p:txBody>
      </p:sp>
    </p:spTree>
    <p:extLst>
      <p:ext uri="{BB962C8B-B14F-4D97-AF65-F5344CB8AC3E}">
        <p14:creationId xmlns:p14="http://schemas.microsoft.com/office/powerpoint/2010/main" val="345773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74C17AA-070E-487A-916B-70062B3E5FAC}" type="slidenum">
              <a:rPr lang="en-GB" altLang="en-US" smtClean="0"/>
              <a:pPr/>
              <a:t>16</a:t>
            </a:fld>
            <a:endParaRPr lang="en-GB" altLang="en-US"/>
          </a:p>
        </p:txBody>
      </p:sp>
    </p:spTree>
    <p:extLst>
      <p:ext uri="{BB962C8B-B14F-4D97-AF65-F5344CB8AC3E}">
        <p14:creationId xmlns:p14="http://schemas.microsoft.com/office/powerpoint/2010/main" val="2681151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teal">
    <p:bg>
      <p:bgPr>
        <a:solidFill>
          <a:srgbClr val="14919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371600" y="3501008"/>
            <a:ext cx="6400800" cy="1752600"/>
          </a:xfrm>
        </p:spPr>
        <p:txBody>
          <a:bodyPr/>
          <a:lstStyle>
            <a:lvl1pPr marL="0" indent="0" algn="ctr">
              <a:buNone/>
              <a:defRPr>
                <a:solidFill>
                  <a:srgbClr val="FFCB28"/>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25F40152-ABB9-6842-B197-3BCE009690CD}"/>
              </a:ext>
            </a:extLst>
          </p:cNvPr>
          <p:cNvSpPr txBox="1">
            <a:spLocks/>
          </p:cNvSpPr>
          <p:nvPr userDrawn="1"/>
        </p:nvSpPr>
        <p:spPr bwMode="auto">
          <a:xfrm>
            <a:off x="2555776" y="6093296"/>
            <a:ext cx="6400800" cy="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Calibri" panose="020F0502020204030204" pitchFamily="34" charset="0"/>
                <a:ea typeface="+mn-ea"/>
                <a:cs typeface="Calibri" panose="020F0502020204030204" pitchFamily="34" charset="0"/>
              </a:defRPr>
            </a:lvl1pPr>
            <a:lvl2pPr marL="457200" indent="0" algn="ctr" rtl="0" eaLnBrk="1" fontAlgn="base" hangingPunct="1">
              <a:spcBef>
                <a:spcPct val="20000"/>
              </a:spcBef>
              <a:spcAft>
                <a:spcPct val="0"/>
              </a:spcAft>
              <a:buNone/>
              <a:defRPr sz="2800">
                <a:solidFill>
                  <a:srgbClr val="149196"/>
                </a:solidFill>
                <a:latin typeface="Calibri" panose="020F0502020204030204" pitchFamily="34" charset="0"/>
                <a:cs typeface="Calibri" panose="020F0502020204030204" pitchFamily="34" charset="0"/>
              </a:defRPr>
            </a:lvl2pPr>
            <a:lvl3pPr marL="914400" indent="0" algn="ctr" rtl="0" eaLnBrk="1" fontAlgn="base" hangingPunct="1">
              <a:spcBef>
                <a:spcPct val="20000"/>
              </a:spcBef>
              <a:spcAft>
                <a:spcPct val="0"/>
              </a:spcAft>
              <a:buNone/>
              <a:defRPr sz="2400">
                <a:solidFill>
                  <a:srgbClr val="149196"/>
                </a:solidFill>
                <a:latin typeface="Calibri" panose="020F0502020204030204" pitchFamily="34" charset="0"/>
                <a:cs typeface="Calibri" panose="020F0502020204030204" pitchFamily="34" charset="0"/>
              </a:defRPr>
            </a:lvl3pPr>
            <a:lvl4pPr marL="13716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4pPr>
            <a:lvl5pPr marL="18288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5pPr>
            <a:lvl6pPr marL="2286000" indent="0" algn="ctr" rtl="0" eaLnBrk="1" fontAlgn="base" hangingPunct="1">
              <a:spcBef>
                <a:spcPct val="20000"/>
              </a:spcBef>
              <a:spcAft>
                <a:spcPct val="0"/>
              </a:spcAft>
              <a:buNone/>
              <a:defRPr sz="2000">
                <a:solidFill>
                  <a:srgbClr val="800080"/>
                </a:solidFill>
                <a:latin typeface="+mn-lt"/>
              </a:defRPr>
            </a:lvl6pPr>
            <a:lvl7pPr marL="2743200" indent="0" algn="ctr" rtl="0" eaLnBrk="1" fontAlgn="base" hangingPunct="1">
              <a:spcBef>
                <a:spcPct val="20000"/>
              </a:spcBef>
              <a:spcAft>
                <a:spcPct val="0"/>
              </a:spcAft>
              <a:buNone/>
              <a:defRPr sz="2000">
                <a:solidFill>
                  <a:srgbClr val="800080"/>
                </a:solidFill>
                <a:latin typeface="+mn-lt"/>
              </a:defRPr>
            </a:lvl7pPr>
            <a:lvl8pPr marL="3200400" indent="0" algn="ctr" rtl="0" eaLnBrk="1" fontAlgn="base" hangingPunct="1">
              <a:spcBef>
                <a:spcPct val="20000"/>
              </a:spcBef>
              <a:spcAft>
                <a:spcPct val="0"/>
              </a:spcAft>
              <a:buNone/>
              <a:defRPr sz="2000">
                <a:solidFill>
                  <a:srgbClr val="800080"/>
                </a:solidFill>
                <a:latin typeface="+mn-lt"/>
              </a:defRPr>
            </a:lvl8pPr>
            <a:lvl9pPr marL="3657600" indent="0" algn="ctr" rtl="0" eaLnBrk="1" fontAlgn="base" hangingPunct="1">
              <a:spcBef>
                <a:spcPct val="20000"/>
              </a:spcBef>
              <a:spcAft>
                <a:spcPct val="0"/>
              </a:spcAft>
              <a:buNone/>
              <a:defRPr sz="2000">
                <a:solidFill>
                  <a:srgbClr val="800080"/>
                </a:solidFill>
                <a:latin typeface="+mn-lt"/>
              </a:defRPr>
            </a:lvl9pPr>
          </a:lstStyle>
          <a:p>
            <a:pPr algn="r"/>
            <a:r>
              <a:rPr lang="en-GB" sz="2000" b="1" kern="0" err="1"/>
              <a:t>www.brighterfuturesforchildren.org</a:t>
            </a:r>
            <a:endParaRPr lang="en-GB" sz="2000" b="1" kern="0"/>
          </a:p>
        </p:txBody>
      </p:sp>
      <p:pic>
        <p:nvPicPr>
          <p:cNvPr id="5" name="Picture 4" descr="A picture containing text, queen, vector graphics&#10;&#10;Description automatically generated">
            <a:extLst>
              <a:ext uri="{FF2B5EF4-FFF2-40B4-BE49-F238E27FC236}">
                <a16:creationId xmlns:a16="http://schemas.microsoft.com/office/drawing/2014/main" id="{A4E03B29-F619-7A44-8218-41BAC92F9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75149">
            <a:off x="-517862" y="4493778"/>
            <a:ext cx="2745039" cy="2649725"/>
          </a:xfrm>
          <a:prstGeom prst="rect">
            <a:avLst/>
          </a:prstGeom>
        </p:spPr>
      </p:pic>
    </p:spTree>
    <p:extLst>
      <p:ext uri="{BB962C8B-B14F-4D97-AF65-F5344CB8AC3E}">
        <p14:creationId xmlns:p14="http://schemas.microsoft.com/office/powerpoint/2010/main" val="32860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SEND">
    <p:bg>
      <p:bgPr>
        <a:blipFill dpi="0" rotWithShape="1">
          <a:blip r:embed="rId2">
            <a:alphaModFix amt="17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F950-BF23-EC4F-ACB1-2DF4B8187BBF}"/>
              </a:ext>
            </a:extLst>
          </p:cNvPr>
          <p:cNvSpPr>
            <a:spLocks noGrp="1"/>
          </p:cNvSpPr>
          <p:nvPr>
            <p:ph type="title" hasCustomPrompt="1"/>
          </p:nvPr>
        </p:nvSpPr>
        <p:spPr>
          <a:xfrm>
            <a:off x="457200" y="274638"/>
            <a:ext cx="7139136" cy="1570186"/>
          </a:xfrm>
        </p:spPr>
        <p:txBody>
          <a:bodyPr/>
          <a:lstStyle>
            <a:lvl1pPr>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83C411D2-C3FF-B54D-A3F6-A94EAFBAB116}"/>
              </a:ext>
            </a:extLst>
          </p:cNvPr>
          <p:cNvSpPr>
            <a:spLocks noGrp="1"/>
          </p:cNvSpPr>
          <p:nvPr>
            <p:ph idx="1"/>
          </p:nvPr>
        </p:nvSpPr>
        <p:spPr>
          <a:xfrm>
            <a:off x="457200" y="207138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228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FD2566A3-5F19-684B-ADDB-7478475F4D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369585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10;&#10;Description automatically generated">
            <a:extLst>
              <a:ext uri="{FF2B5EF4-FFF2-40B4-BE49-F238E27FC236}">
                <a16:creationId xmlns:a16="http://schemas.microsoft.com/office/drawing/2014/main" id="{3F81B706-C87F-DE41-8102-58049B1BFF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38578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10;&#10;Description automatically generated">
            <a:extLst>
              <a:ext uri="{FF2B5EF4-FFF2-40B4-BE49-F238E27FC236}">
                <a16:creationId xmlns:a16="http://schemas.microsoft.com/office/drawing/2014/main" id="{B7166874-AF3E-8949-A033-0B1876763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326882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 0-5">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35113"/>
            <a:ext cx="4546848" cy="4591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Oval 7">
            <a:extLst>
              <a:ext uri="{FF2B5EF4-FFF2-40B4-BE49-F238E27FC236}">
                <a16:creationId xmlns:a16="http://schemas.microsoft.com/office/drawing/2014/main" id="{65DDCFEB-E292-F54C-9F98-47B5BABAFE74}"/>
              </a:ext>
            </a:extLst>
          </p:cNvPr>
          <p:cNvSpPr/>
          <p:nvPr userDrawn="1"/>
        </p:nvSpPr>
        <p:spPr>
          <a:xfrm>
            <a:off x="5148064" y="2636912"/>
            <a:ext cx="4752528" cy="4752528"/>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FFB9B484-CDE3-3144-BEEE-822A5EE7A6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84397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 primary">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35113"/>
            <a:ext cx="4474840" cy="4591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Oval 7">
            <a:extLst>
              <a:ext uri="{FF2B5EF4-FFF2-40B4-BE49-F238E27FC236}">
                <a16:creationId xmlns:a16="http://schemas.microsoft.com/office/drawing/2014/main" id="{65DDCFEB-E292-F54C-9F98-47B5BABAFE74}"/>
              </a:ext>
            </a:extLst>
          </p:cNvPr>
          <p:cNvSpPr/>
          <p:nvPr userDrawn="1"/>
        </p:nvSpPr>
        <p:spPr>
          <a:xfrm>
            <a:off x="5148064" y="2636912"/>
            <a:ext cx="4752528" cy="4752528"/>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FB93900B-7A7F-B245-9429-0529B1BA48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1051972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 secondary">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35113"/>
            <a:ext cx="4546848" cy="4591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Oval 7">
            <a:extLst>
              <a:ext uri="{FF2B5EF4-FFF2-40B4-BE49-F238E27FC236}">
                <a16:creationId xmlns:a16="http://schemas.microsoft.com/office/drawing/2014/main" id="{65DDCFEB-E292-F54C-9F98-47B5BABAFE74}"/>
              </a:ext>
            </a:extLst>
          </p:cNvPr>
          <p:cNvSpPr/>
          <p:nvPr userDrawn="1"/>
        </p:nvSpPr>
        <p:spPr>
          <a:xfrm>
            <a:off x="5148064" y="2636912"/>
            <a:ext cx="4752528" cy="4752528"/>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AC7FF0E6-A011-634E-9D1C-095181E84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596251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 SEN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35113"/>
            <a:ext cx="4546848" cy="4591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8" name="Oval 7">
            <a:extLst>
              <a:ext uri="{FF2B5EF4-FFF2-40B4-BE49-F238E27FC236}">
                <a16:creationId xmlns:a16="http://schemas.microsoft.com/office/drawing/2014/main" id="{65DDCFEB-E292-F54C-9F98-47B5BABAFE74}"/>
              </a:ext>
            </a:extLst>
          </p:cNvPr>
          <p:cNvSpPr/>
          <p:nvPr userDrawn="1"/>
        </p:nvSpPr>
        <p:spPr>
          <a:xfrm>
            <a:off x="5148064" y="2636912"/>
            <a:ext cx="4752528" cy="4752528"/>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CDB1530F-6D06-1D4A-951B-F7A2F473CC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78499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4" name="Picture 3" descr="A picture containing text&#10;&#10;Description automatically generated">
            <a:extLst>
              <a:ext uri="{FF2B5EF4-FFF2-40B4-BE49-F238E27FC236}">
                <a16:creationId xmlns:a16="http://schemas.microsoft.com/office/drawing/2014/main" id="{5200F026-9B0D-884E-A38D-8ABDFF2C3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164637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012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clear (for print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ctr">
              <a:defRPr>
                <a:solidFill>
                  <a:srgbClr val="149197"/>
                </a:solidFill>
              </a:defRPr>
            </a:lvl1pPr>
          </a:lstStyle>
          <a:p>
            <a:r>
              <a:rPr lang="en-GB"/>
              <a:t>Use as a divider page</a:t>
            </a:r>
          </a:p>
        </p:txBody>
      </p:sp>
      <p:sp>
        <p:nvSpPr>
          <p:cNvPr id="3" name="Subtitle 2"/>
          <p:cNvSpPr>
            <a:spLocks noGrp="1"/>
          </p:cNvSpPr>
          <p:nvPr>
            <p:ph type="subTitle" idx="1"/>
          </p:nvPr>
        </p:nvSpPr>
        <p:spPr>
          <a:xfrm>
            <a:off x="1371600" y="3501008"/>
            <a:ext cx="6400800" cy="1752600"/>
          </a:xfrm>
        </p:spPr>
        <p:txBody>
          <a:bodyPr/>
          <a:lstStyle>
            <a:lvl1pPr marL="0" indent="0" algn="ctr">
              <a:buNone/>
              <a:defRPr>
                <a:solidFill>
                  <a:srgbClr val="FFCB28"/>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5" name="Subtitle 2">
            <a:extLst>
              <a:ext uri="{FF2B5EF4-FFF2-40B4-BE49-F238E27FC236}">
                <a16:creationId xmlns:a16="http://schemas.microsoft.com/office/drawing/2014/main" id="{9269B4C1-3EF1-B345-87C5-6DF586F6DD57}"/>
              </a:ext>
            </a:extLst>
          </p:cNvPr>
          <p:cNvSpPr txBox="1">
            <a:spLocks/>
          </p:cNvSpPr>
          <p:nvPr userDrawn="1"/>
        </p:nvSpPr>
        <p:spPr bwMode="auto">
          <a:xfrm>
            <a:off x="2555776" y="6093296"/>
            <a:ext cx="6400800" cy="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Calibri" panose="020F0502020204030204" pitchFamily="34" charset="0"/>
                <a:ea typeface="+mn-ea"/>
                <a:cs typeface="Calibri" panose="020F0502020204030204" pitchFamily="34" charset="0"/>
              </a:defRPr>
            </a:lvl1pPr>
            <a:lvl2pPr marL="457200" indent="0" algn="ctr" rtl="0" eaLnBrk="1" fontAlgn="base" hangingPunct="1">
              <a:spcBef>
                <a:spcPct val="20000"/>
              </a:spcBef>
              <a:spcAft>
                <a:spcPct val="0"/>
              </a:spcAft>
              <a:buNone/>
              <a:defRPr sz="2800">
                <a:solidFill>
                  <a:srgbClr val="149196"/>
                </a:solidFill>
                <a:latin typeface="Calibri" panose="020F0502020204030204" pitchFamily="34" charset="0"/>
                <a:cs typeface="Calibri" panose="020F0502020204030204" pitchFamily="34" charset="0"/>
              </a:defRPr>
            </a:lvl2pPr>
            <a:lvl3pPr marL="914400" indent="0" algn="ctr" rtl="0" eaLnBrk="1" fontAlgn="base" hangingPunct="1">
              <a:spcBef>
                <a:spcPct val="20000"/>
              </a:spcBef>
              <a:spcAft>
                <a:spcPct val="0"/>
              </a:spcAft>
              <a:buNone/>
              <a:defRPr sz="2400">
                <a:solidFill>
                  <a:srgbClr val="149196"/>
                </a:solidFill>
                <a:latin typeface="Calibri" panose="020F0502020204030204" pitchFamily="34" charset="0"/>
                <a:cs typeface="Calibri" panose="020F0502020204030204" pitchFamily="34" charset="0"/>
              </a:defRPr>
            </a:lvl3pPr>
            <a:lvl4pPr marL="13716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4pPr>
            <a:lvl5pPr marL="18288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5pPr>
            <a:lvl6pPr marL="2286000" indent="0" algn="ctr" rtl="0" eaLnBrk="1" fontAlgn="base" hangingPunct="1">
              <a:spcBef>
                <a:spcPct val="20000"/>
              </a:spcBef>
              <a:spcAft>
                <a:spcPct val="0"/>
              </a:spcAft>
              <a:buNone/>
              <a:defRPr sz="2000">
                <a:solidFill>
                  <a:srgbClr val="800080"/>
                </a:solidFill>
                <a:latin typeface="+mn-lt"/>
              </a:defRPr>
            </a:lvl6pPr>
            <a:lvl7pPr marL="2743200" indent="0" algn="ctr" rtl="0" eaLnBrk="1" fontAlgn="base" hangingPunct="1">
              <a:spcBef>
                <a:spcPct val="20000"/>
              </a:spcBef>
              <a:spcAft>
                <a:spcPct val="0"/>
              </a:spcAft>
              <a:buNone/>
              <a:defRPr sz="2000">
                <a:solidFill>
                  <a:srgbClr val="800080"/>
                </a:solidFill>
                <a:latin typeface="+mn-lt"/>
              </a:defRPr>
            </a:lvl7pPr>
            <a:lvl8pPr marL="3200400" indent="0" algn="ctr" rtl="0" eaLnBrk="1" fontAlgn="base" hangingPunct="1">
              <a:spcBef>
                <a:spcPct val="20000"/>
              </a:spcBef>
              <a:spcAft>
                <a:spcPct val="0"/>
              </a:spcAft>
              <a:buNone/>
              <a:defRPr sz="2000">
                <a:solidFill>
                  <a:srgbClr val="800080"/>
                </a:solidFill>
                <a:latin typeface="+mn-lt"/>
              </a:defRPr>
            </a:lvl8pPr>
            <a:lvl9pPr marL="3657600" indent="0" algn="ctr" rtl="0" eaLnBrk="1" fontAlgn="base" hangingPunct="1">
              <a:spcBef>
                <a:spcPct val="20000"/>
              </a:spcBef>
              <a:spcAft>
                <a:spcPct val="0"/>
              </a:spcAft>
              <a:buNone/>
              <a:defRPr sz="2000">
                <a:solidFill>
                  <a:srgbClr val="800080"/>
                </a:solidFill>
                <a:latin typeface="+mn-lt"/>
              </a:defRPr>
            </a:lvl9pPr>
          </a:lstStyle>
          <a:p>
            <a:pPr algn="r"/>
            <a:r>
              <a:rPr lang="en-GB" sz="2000" b="1" kern="0" err="1">
                <a:solidFill>
                  <a:srgbClr val="149197"/>
                </a:solidFill>
              </a:rPr>
              <a:t>www.brighterfuturesforchildren.org</a:t>
            </a:r>
            <a:endParaRPr lang="en-GB" sz="2000" b="1" kern="0">
              <a:solidFill>
                <a:srgbClr val="149197"/>
              </a:solidFill>
            </a:endParaRPr>
          </a:p>
        </p:txBody>
      </p:sp>
      <p:pic>
        <p:nvPicPr>
          <p:cNvPr id="7" name="Picture 6" descr="A picture containing text, queen, vector graphics&#10;&#10;Description automatically generated">
            <a:extLst>
              <a:ext uri="{FF2B5EF4-FFF2-40B4-BE49-F238E27FC236}">
                <a16:creationId xmlns:a16="http://schemas.microsoft.com/office/drawing/2014/main" id="{CE80517B-0212-0345-8BDB-CACE0C4B2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75149">
            <a:off x="-517862" y="4493778"/>
            <a:ext cx="2745039" cy="2649725"/>
          </a:xfrm>
          <a:prstGeom prst="rect">
            <a:avLst/>
          </a:prstGeom>
        </p:spPr>
      </p:pic>
    </p:spTree>
    <p:extLst>
      <p:ext uri="{BB962C8B-B14F-4D97-AF65-F5344CB8AC3E}">
        <p14:creationId xmlns:p14="http://schemas.microsoft.com/office/powerpoint/2010/main" val="2070911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descr="A picture containing text&#10;&#10;Description automatically generated">
            <a:extLst>
              <a:ext uri="{FF2B5EF4-FFF2-40B4-BE49-F238E27FC236}">
                <a16:creationId xmlns:a16="http://schemas.microsoft.com/office/drawing/2014/main" id="{E42A243F-E2ED-774B-A150-227734D45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078120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descr="A picture containing text&#10;&#10;Description automatically generated">
            <a:extLst>
              <a:ext uri="{FF2B5EF4-FFF2-40B4-BE49-F238E27FC236}">
                <a16:creationId xmlns:a16="http://schemas.microsoft.com/office/drawing/2014/main" id="{33367B90-C26E-DA46-9667-86BD5ACC4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562156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10;&#10;Description automatically generated">
            <a:extLst>
              <a:ext uri="{FF2B5EF4-FFF2-40B4-BE49-F238E27FC236}">
                <a16:creationId xmlns:a16="http://schemas.microsoft.com/office/drawing/2014/main" id="{8D27F7AF-FA26-D140-A72C-62528A98D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1749747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038944"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10;&#10;Description automatically generated">
            <a:extLst>
              <a:ext uri="{FF2B5EF4-FFF2-40B4-BE49-F238E27FC236}">
                <a16:creationId xmlns:a16="http://schemas.microsoft.com/office/drawing/2014/main" id="{A88E3000-A5FD-7847-9051-6B5C97052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59047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blue">
    <p:bg>
      <p:bgPr>
        <a:solidFill>
          <a:srgbClr val="82B6D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371600" y="3501008"/>
            <a:ext cx="64008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7" name="Subtitle 2">
            <a:extLst>
              <a:ext uri="{FF2B5EF4-FFF2-40B4-BE49-F238E27FC236}">
                <a16:creationId xmlns:a16="http://schemas.microsoft.com/office/drawing/2014/main" id="{96682A12-1EB5-5548-B197-284F9B5D7C6C}"/>
              </a:ext>
            </a:extLst>
          </p:cNvPr>
          <p:cNvSpPr txBox="1">
            <a:spLocks/>
          </p:cNvSpPr>
          <p:nvPr userDrawn="1"/>
        </p:nvSpPr>
        <p:spPr bwMode="auto">
          <a:xfrm>
            <a:off x="2555776" y="6093296"/>
            <a:ext cx="6400800" cy="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Calibri" panose="020F0502020204030204" pitchFamily="34" charset="0"/>
                <a:ea typeface="+mn-ea"/>
                <a:cs typeface="Calibri" panose="020F0502020204030204" pitchFamily="34" charset="0"/>
              </a:defRPr>
            </a:lvl1pPr>
            <a:lvl2pPr marL="457200" indent="0" algn="ctr" rtl="0" eaLnBrk="1" fontAlgn="base" hangingPunct="1">
              <a:spcBef>
                <a:spcPct val="20000"/>
              </a:spcBef>
              <a:spcAft>
                <a:spcPct val="0"/>
              </a:spcAft>
              <a:buNone/>
              <a:defRPr sz="2800">
                <a:solidFill>
                  <a:srgbClr val="149196"/>
                </a:solidFill>
                <a:latin typeface="Calibri" panose="020F0502020204030204" pitchFamily="34" charset="0"/>
                <a:cs typeface="Calibri" panose="020F0502020204030204" pitchFamily="34" charset="0"/>
              </a:defRPr>
            </a:lvl2pPr>
            <a:lvl3pPr marL="914400" indent="0" algn="ctr" rtl="0" eaLnBrk="1" fontAlgn="base" hangingPunct="1">
              <a:spcBef>
                <a:spcPct val="20000"/>
              </a:spcBef>
              <a:spcAft>
                <a:spcPct val="0"/>
              </a:spcAft>
              <a:buNone/>
              <a:defRPr sz="2400">
                <a:solidFill>
                  <a:srgbClr val="149196"/>
                </a:solidFill>
                <a:latin typeface="Calibri" panose="020F0502020204030204" pitchFamily="34" charset="0"/>
                <a:cs typeface="Calibri" panose="020F0502020204030204" pitchFamily="34" charset="0"/>
              </a:defRPr>
            </a:lvl3pPr>
            <a:lvl4pPr marL="13716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4pPr>
            <a:lvl5pPr marL="18288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5pPr>
            <a:lvl6pPr marL="2286000" indent="0" algn="ctr" rtl="0" eaLnBrk="1" fontAlgn="base" hangingPunct="1">
              <a:spcBef>
                <a:spcPct val="20000"/>
              </a:spcBef>
              <a:spcAft>
                <a:spcPct val="0"/>
              </a:spcAft>
              <a:buNone/>
              <a:defRPr sz="2000">
                <a:solidFill>
                  <a:srgbClr val="800080"/>
                </a:solidFill>
                <a:latin typeface="+mn-lt"/>
              </a:defRPr>
            </a:lvl6pPr>
            <a:lvl7pPr marL="2743200" indent="0" algn="ctr" rtl="0" eaLnBrk="1" fontAlgn="base" hangingPunct="1">
              <a:spcBef>
                <a:spcPct val="20000"/>
              </a:spcBef>
              <a:spcAft>
                <a:spcPct val="0"/>
              </a:spcAft>
              <a:buNone/>
              <a:defRPr sz="2000">
                <a:solidFill>
                  <a:srgbClr val="800080"/>
                </a:solidFill>
                <a:latin typeface="+mn-lt"/>
              </a:defRPr>
            </a:lvl7pPr>
            <a:lvl8pPr marL="3200400" indent="0" algn="ctr" rtl="0" eaLnBrk="1" fontAlgn="base" hangingPunct="1">
              <a:spcBef>
                <a:spcPct val="20000"/>
              </a:spcBef>
              <a:spcAft>
                <a:spcPct val="0"/>
              </a:spcAft>
              <a:buNone/>
              <a:defRPr sz="2000">
                <a:solidFill>
                  <a:srgbClr val="800080"/>
                </a:solidFill>
                <a:latin typeface="+mn-lt"/>
              </a:defRPr>
            </a:lvl8pPr>
            <a:lvl9pPr marL="3657600" indent="0" algn="ctr" rtl="0" eaLnBrk="1" fontAlgn="base" hangingPunct="1">
              <a:spcBef>
                <a:spcPct val="20000"/>
              </a:spcBef>
              <a:spcAft>
                <a:spcPct val="0"/>
              </a:spcAft>
              <a:buNone/>
              <a:defRPr sz="2000">
                <a:solidFill>
                  <a:srgbClr val="800080"/>
                </a:solidFill>
                <a:latin typeface="+mn-lt"/>
              </a:defRPr>
            </a:lvl9pPr>
          </a:lstStyle>
          <a:p>
            <a:pPr algn="r"/>
            <a:r>
              <a:rPr lang="en-GB" sz="2000" b="1" kern="0" err="1">
                <a:solidFill>
                  <a:schemeClr val="bg1"/>
                </a:solidFill>
              </a:rPr>
              <a:t>www.brighterfuturesforchildren.org</a:t>
            </a:r>
            <a:endParaRPr lang="en-GB" sz="2000" b="1" kern="0">
              <a:solidFill>
                <a:schemeClr val="bg1"/>
              </a:solidFill>
            </a:endParaRPr>
          </a:p>
        </p:txBody>
      </p:sp>
      <p:pic>
        <p:nvPicPr>
          <p:cNvPr id="5" name="Picture 4" descr="Logo&#10;&#10;Description automatically generated">
            <a:extLst>
              <a:ext uri="{FF2B5EF4-FFF2-40B4-BE49-F238E27FC236}">
                <a16:creationId xmlns:a16="http://schemas.microsoft.com/office/drawing/2014/main" id="{B39A6A27-95A9-BF4D-ABF0-518B87A047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331583">
            <a:off x="-458581" y="4503087"/>
            <a:ext cx="2983194" cy="2748406"/>
          </a:xfrm>
          <a:prstGeom prst="rect">
            <a:avLst/>
          </a:prstGeom>
        </p:spPr>
      </p:pic>
    </p:spTree>
    <p:extLst>
      <p:ext uri="{BB962C8B-B14F-4D97-AF65-F5344CB8AC3E}">
        <p14:creationId xmlns:p14="http://schemas.microsoft.com/office/powerpoint/2010/main" val="120659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yellow">
    <p:bg>
      <p:bgPr>
        <a:solidFill>
          <a:srgbClr val="FFCB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rgbClr val="149197"/>
                </a:solidFill>
              </a:defRPr>
            </a:lvl1pPr>
          </a:lstStyle>
          <a:p>
            <a:r>
              <a:rPr lang="en-US"/>
              <a:t>Click to edit Master title style</a:t>
            </a:r>
            <a:endParaRPr lang="en-GB"/>
          </a:p>
        </p:txBody>
      </p:sp>
      <p:sp>
        <p:nvSpPr>
          <p:cNvPr id="3" name="Subtitle 2"/>
          <p:cNvSpPr>
            <a:spLocks noGrp="1"/>
          </p:cNvSpPr>
          <p:nvPr>
            <p:ph type="subTitle" idx="1"/>
          </p:nvPr>
        </p:nvSpPr>
        <p:spPr>
          <a:xfrm>
            <a:off x="1371600" y="3501008"/>
            <a:ext cx="6400800" cy="1752600"/>
          </a:xfrm>
        </p:spPr>
        <p:txBody>
          <a:bodyPr/>
          <a:lstStyle>
            <a:lvl1pPr marL="0" indent="0" algn="ctr">
              <a:buNone/>
              <a:defRPr>
                <a:solidFill>
                  <a:srgbClr val="14919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7" name="Subtitle 2">
            <a:extLst>
              <a:ext uri="{FF2B5EF4-FFF2-40B4-BE49-F238E27FC236}">
                <a16:creationId xmlns:a16="http://schemas.microsoft.com/office/drawing/2014/main" id="{96682A12-1EB5-5548-B197-284F9B5D7C6C}"/>
              </a:ext>
            </a:extLst>
          </p:cNvPr>
          <p:cNvSpPr txBox="1">
            <a:spLocks/>
          </p:cNvSpPr>
          <p:nvPr userDrawn="1"/>
        </p:nvSpPr>
        <p:spPr bwMode="auto">
          <a:xfrm>
            <a:off x="2555776" y="6093296"/>
            <a:ext cx="6400800" cy="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Calibri" panose="020F0502020204030204" pitchFamily="34" charset="0"/>
                <a:ea typeface="+mn-ea"/>
                <a:cs typeface="Calibri" panose="020F0502020204030204" pitchFamily="34" charset="0"/>
              </a:defRPr>
            </a:lvl1pPr>
            <a:lvl2pPr marL="457200" indent="0" algn="ctr" rtl="0" eaLnBrk="1" fontAlgn="base" hangingPunct="1">
              <a:spcBef>
                <a:spcPct val="20000"/>
              </a:spcBef>
              <a:spcAft>
                <a:spcPct val="0"/>
              </a:spcAft>
              <a:buNone/>
              <a:defRPr sz="2800">
                <a:solidFill>
                  <a:srgbClr val="149196"/>
                </a:solidFill>
                <a:latin typeface="Calibri" panose="020F0502020204030204" pitchFamily="34" charset="0"/>
                <a:cs typeface="Calibri" panose="020F0502020204030204" pitchFamily="34" charset="0"/>
              </a:defRPr>
            </a:lvl2pPr>
            <a:lvl3pPr marL="914400" indent="0" algn="ctr" rtl="0" eaLnBrk="1" fontAlgn="base" hangingPunct="1">
              <a:spcBef>
                <a:spcPct val="20000"/>
              </a:spcBef>
              <a:spcAft>
                <a:spcPct val="0"/>
              </a:spcAft>
              <a:buNone/>
              <a:defRPr sz="2400">
                <a:solidFill>
                  <a:srgbClr val="149196"/>
                </a:solidFill>
                <a:latin typeface="Calibri" panose="020F0502020204030204" pitchFamily="34" charset="0"/>
                <a:cs typeface="Calibri" panose="020F0502020204030204" pitchFamily="34" charset="0"/>
              </a:defRPr>
            </a:lvl3pPr>
            <a:lvl4pPr marL="13716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4pPr>
            <a:lvl5pPr marL="18288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5pPr>
            <a:lvl6pPr marL="2286000" indent="0" algn="ctr" rtl="0" eaLnBrk="1" fontAlgn="base" hangingPunct="1">
              <a:spcBef>
                <a:spcPct val="20000"/>
              </a:spcBef>
              <a:spcAft>
                <a:spcPct val="0"/>
              </a:spcAft>
              <a:buNone/>
              <a:defRPr sz="2000">
                <a:solidFill>
                  <a:srgbClr val="800080"/>
                </a:solidFill>
                <a:latin typeface="+mn-lt"/>
              </a:defRPr>
            </a:lvl6pPr>
            <a:lvl7pPr marL="2743200" indent="0" algn="ctr" rtl="0" eaLnBrk="1" fontAlgn="base" hangingPunct="1">
              <a:spcBef>
                <a:spcPct val="20000"/>
              </a:spcBef>
              <a:spcAft>
                <a:spcPct val="0"/>
              </a:spcAft>
              <a:buNone/>
              <a:defRPr sz="2000">
                <a:solidFill>
                  <a:srgbClr val="800080"/>
                </a:solidFill>
                <a:latin typeface="+mn-lt"/>
              </a:defRPr>
            </a:lvl7pPr>
            <a:lvl8pPr marL="3200400" indent="0" algn="ctr" rtl="0" eaLnBrk="1" fontAlgn="base" hangingPunct="1">
              <a:spcBef>
                <a:spcPct val="20000"/>
              </a:spcBef>
              <a:spcAft>
                <a:spcPct val="0"/>
              </a:spcAft>
              <a:buNone/>
              <a:defRPr sz="2000">
                <a:solidFill>
                  <a:srgbClr val="800080"/>
                </a:solidFill>
                <a:latin typeface="+mn-lt"/>
              </a:defRPr>
            </a:lvl8pPr>
            <a:lvl9pPr marL="3657600" indent="0" algn="ctr" rtl="0" eaLnBrk="1" fontAlgn="base" hangingPunct="1">
              <a:spcBef>
                <a:spcPct val="20000"/>
              </a:spcBef>
              <a:spcAft>
                <a:spcPct val="0"/>
              </a:spcAft>
              <a:buNone/>
              <a:defRPr sz="2000">
                <a:solidFill>
                  <a:srgbClr val="800080"/>
                </a:solidFill>
                <a:latin typeface="+mn-lt"/>
              </a:defRPr>
            </a:lvl9pPr>
          </a:lstStyle>
          <a:p>
            <a:pPr algn="r"/>
            <a:r>
              <a:rPr lang="en-GB" sz="2000" b="1" kern="0" err="1">
                <a:solidFill>
                  <a:srgbClr val="149197"/>
                </a:solidFill>
              </a:rPr>
              <a:t>www.brighterfuturesforchildren.org</a:t>
            </a:r>
            <a:endParaRPr lang="en-GB" sz="2000" b="1" kern="0">
              <a:solidFill>
                <a:srgbClr val="149197"/>
              </a:solidFill>
            </a:endParaRPr>
          </a:p>
        </p:txBody>
      </p:sp>
      <p:pic>
        <p:nvPicPr>
          <p:cNvPr id="5" name="Picture 4" descr="A picture containing text&#10;&#10;Description automatically generated">
            <a:extLst>
              <a:ext uri="{FF2B5EF4-FFF2-40B4-BE49-F238E27FC236}">
                <a16:creationId xmlns:a16="http://schemas.microsoft.com/office/drawing/2014/main" id="{179CD961-5A93-014E-8BCA-141153526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632013">
            <a:off x="-597099" y="3883971"/>
            <a:ext cx="3236322" cy="3386152"/>
          </a:xfrm>
          <a:prstGeom prst="rect">
            <a:avLst/>
          </a:prstGeom>
        </p:spPr>
      </p:pic>
    </p:spTree>
    <p:extLst>
      <p:ext uri="{BB962C8B-B14F-4D97-AF65-F5344CB8AC3E}">
        <p14:creationId xmlns:p14="http://schemas.microsoft.com/office/powerpoint/2010/main" val="868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orange">
    <p:bg>
      <p:bgPr>
        <a:solidFill>
          <a:srgbClr val="E4610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371600" y="3501008"/>
            <a:ext cx="64008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pic>
        <p:nvPicPr>
          <p:cNvPr id="5" name="Picture 4" descr="Shape, arrow&#10;&#10;Description automatically generated">
            <a:extLst>
              <a:ext uri="{FF2B5EF4-FFF2-40B4-BE49-F238E27FC236}">
                <a16:creationId xmlns:a16="http://schemas.microsoft.com/office/drawing/2014/main" id="{90B43149-404B-224C-85F2-0067E957F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581827">
            <a:off x="-526834" y="4190116"/>
            <a:ext cx="3201722" cy="3038922"/>
          </a:xfrm>
          <a:prstGeom prst="rect">
            <a:avLst/>
          </a:prstGeom>
        </p:spPr>
      </p:pic>
      <p:sp>
        <p:nvSpPr>
          <p:cNvPr id="7" name="Subtitle 2">
            <a:extLst>
              <a:ext uri="{FF2B5EF4-FFF2-40B4-BE49-F238E27FC236}">
                <a16:creationId xmlns:a16="http://schemas.microsoft.com/office/drawing/2014/main" id="{96682A12-1EB5-5548-B197-284F9B5D7C6C}"/>
              </a:ext>
            </a:extLst>
          </p:cNvPr>
          <p:cNvSpPr txBox="1">
            <a:spLocks/>
          </p:cNvSpPr>
          <p:nvPr userDrawn="1"/>
        </p:nvSpPr>
        <p:spPr bwMode="auto">
          <a:xfrm>
            <a:off x="2555776" y="6093296"/>
            <a:ext cx="6400800" cy="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3200">
                <a:solidFill>
                  <a:schemeClr val="bg1"/>
                </a:solidFill>
                <a:latin typeface="Calibri" panose="020F0502020204030204" pitchFamily="34" charset="0"/>
                <a:ea typeface="+mn-ea"/>
                <a:cs typeface="Calibri" panose="020F0502020204030204" pitchFamily="34" charset="0"/>
              </a:defRPr>
            </a:lvl1pPr>
            <a:lvl2pPr marL="457200" indent="0" algn="ctr" rtl="0" eaLnBrk="1" fontAlgn="base" hangingPunct="1">
              <a:spcBef>
                <a:spcPct val="20000"/>
              </a:spcBef>
              <a:spcAft>
                <a:spcPct val="0"/>
              </a:spcAft>
              <a:buNone/>
              <a:defRPr sz="2800">
                <a:solidFill>
                  <a:srgbClr val="149196"/>
                </a:solidFill>
                <a:latin typeface="Calibri" panose="020F0502020204030204" pitchFamily="34" charset="0"/>
                <a:cs typeface="Calibri" panose="020F0502020204030204" pitchFamily="34" charset="0"/>
              </a:defRPr>
            </a:lvl2pPr>
            <a:lvl3pPr marL="914400" indent="0" algn="ctr" rtl="0" eaLnBrk="1" fontAlgn="base" hangingPunct="1">
              <a:spcBef>
                <a:spcPct val="20000"/>
              </a:spcBef>
              <a:spcAft>
                <a:spcPct val="0"/>
              </a:spcAft>
              <a:buNone/>
              <a:defRPr sz="2400">
                <a:solidFill>
                  <a:srgbClr val="149196"/>
                </a:solidFill>
                <a:latin typeface="Calibri" panose="020F0502020204030204" pitchFamily="34" charset="0"/>
                <a:cs typeface="Calibri" panose="020F0502020204030204" pitchFamily="34" charset="0"/>
              </a:defRPr>
            </a:lvl3pPr>
            <a:lvl4pPr marL="13716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4pPr>
            <a:lvl5pPr marL="1828800" indent="0" algn="ctr" rtl="0" eaLnBrk="1" fontAlgn="base" hangingPunct="1">
              <a:spcBef>
                <a:spcPct val="20000"/>
              </a:spcBef>
              <a:spcAft>
                <a:spcPct val="0"/>
              </a:spcAft>
              <a:buNone/>
              <a:defRPr sz="2000">
                <a:solidFill>
                  <a:srgbClr val="149196"/>
                </a:solidFill>
                <a:latin typeface="Calibri" panose="020F0502020204030204" pitchFamily="34" charset="0"/>
                <a:cs typeface="Calibri" panose="020F0502020204030204" pitchFamily="34" charset="0"/>
              </a:defRPr>
            </a:lvl5pPr>
            <a:lvl6pPr marL="2286000" indent="0" algn="ctr" rtl="0" eaLnBrk="1" fontAlgn="base" hangingPunct="1">
              <a:spcBef>
                <a:spcPct val="20000"/>
              </a:spcBef>
              <a:spcAft>
                <a:spcPct val="0"/>
              </a:spcAft>
              <a:buNone/>
              <a:defRPr sz="2000">
                <a:solidFill>
                  <a:srgbClr val="800080"/>
                </a:solidFill>
                <a:latin typeface="+mn-lt"/>
              </a:defRPr>
            </a:lvl6pPr>
            <a:lvl7pPr marL="2743200" indent="0" algn="ctr" rtl="0" eaLnBrk="1" fontAlgn="base" hangingPunct="1">
              <a:spcBef>
                <a:spcPct val="20000"/>
              </a:spcBef>
              <a:spcAft>
                <a:spcPct val="0"/>
              </a:spcAft>
              <a:buNone/>
              <a:defRPr sz="2000">
                <a:solidFill>
                  <a:srgbClr val="800080"/>
                </a:solidFill>
                <a:latin typeface="+mn-lt"/>
              </a:defRPr>
            </a:lvl7pPr>
            <a:lvl8pPr marL="3200400" indent="0" algn="ctr" rtl="0" eaLnBrk="1" fontAlgn="base" hangingPunct="1">
              <a:spcBef>
                <a:spcPct val="20000"/>
              </a:spcBef>
              <a:spcAft>
                <a:spcPct val="0"/>
              </a:spcAft>
              <a:buNone/>
              <a:defRPr sz="2000">
                <a:solidFill>
                  <a:srgbClr val="800080"/>
                </a:solidFill>
                <a:latin typeface="+mn-lt"/>
              </a:defRPr>
            </a:lvl8pPr>
            <a:lvl9pPr marL="3657600" indent="0" algn="ctr" rtl="0" eaLnBrk="1" fontAlgn="base" hangingPunct="1">
              <a:spcBef>
                <a:spcPct val="20000"/>
              </a:spcBef>
              <a:spcAft>
                <a:spcPct val="0"/>
              </a:spcAft>
              <a:buNone/>
              <a:defRPr sz="2000">
                <a:solidFill>
                  <a:srgbClr val="800080"/>
                </a:solidFill>
                <a:latin typeface="+mn-lt"/>
              </a:defRPr>
            </a:lvl9pPr>
          </a:lstStyle>
          <a:p>
            <a:pPr algn="r"/>
            <a:r>
              <a:rPr lang="en-GB" sz="2000" b="1" kern="0" err="1"/>
              <a:t>www.brighterfuturesforchildren.org</a:t>
            </a:r>
            <a:endParaRPr lang="en-GB" sz="2000" b="1" kern="0"/>
          </a:p>
        </p:txBody>
      </p:sp>
    </p:spTree>
    <p:extLst>
      <p:ext uri="{BB962C8B-B14F-4D97-AF65-F5344CB8AC3E}">
        <p14:creationId xmlns:p14="http://schemas.microsoft.com/office/powerpoint/2010/main" val="225365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7139136" cy="1570186"/>
          </a:xfrm>
        </p:spPr>
        <p:txBody>
          <a:bodyPr/>
          <a:lstStyle>
            <a:lvl1pPr>
              <a:defRPr/>
            </a:lvl1pPr>
          </a:lstStyle>
          <a:p>
            <a:r>
              <a:rPr lang="en-US"/>
              <a:t>Click to edit </a:t>
            </a:r>
            <a:br>
              <a:rPr lang="en-US"/>
            </a:br>
            <a:r>
              <a:rPr lang="en-US"/>
              <a:t>Master title style</a:t>
            </a:r>
            <a:endParaRPr lang="en-GB"/>
          </a:p>
        </p:txBody>
      </p:sp>
      <p:sp>
        <p:nvSpPr>
          <p:cNvPr id="3" name="Content Placeholder 2"/>
          <p:cNvSpPr>
            <a:spLocks noGrp="1"/>
          </p:cNvSpPr>
          <p:nvPr>
            <p:ph idx="1"/>
          </p:nvPr>
        </p:nvSpPr>
        <p:spPr>
          <a:xfrm>
            <a:off x="457200" y="207138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text&#10;&#10;Description automatically generated">
            <a:extLst>
              <a:ext uri="{FF2B5EF4-FFF2-40B4-BE49-F238E27FC236}">
                <a16:creationId xmlns:a16="http://schemas.microsoft.com/office/drawing/2014/main" id="{86E94A33-FFA0-2141-8D2B-3E7D417E5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0438678">
            <a:off x="-295648" y="5490778"/>
            <a:ext cx="1425284" cy="1649634"/>
          </a:xfrm>
          <a:prstGeom prst="rect">
            <a:avLst/>
          </a:prstGeom>
        </p:spPr>
      </p:pic>
    </p:spTree>
    <p:extLst>
      <p:ext uri="{BB962C8B-B14F-4D97-AF65-F5344CB8AC3E}">
        <p14:creationId xmlns:p14="http://schemas.microsoft.com/office/powerpoint/2010/main" val="288831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0-5">
    <p:bg>
      <p:bgPr>
        <a:blipFill dpi="0" rotWithShape="1">
          <a:blip r:embed="rId2">
            <a:alphaModFix amt="17000"/>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928F-DDDF-BB4B-B997-673653F23DD2}"/>
              </a:ext>
            </a:extLst>
          </p:cNvPr>
          <p:cNvSpPr>
            <a:spLocks noGrp="1"/>
          </p:cNvSpPr>
          <p:nvPr>
            <p:ph type="title" hasCustomPrompt="1"/>
          </p:nvPr>
        </p:nvSpPr>
        <p:spPr>
          <a:xfrm>
            <a:off x="457200" y="274638"/>
            <a:ext cx="7139136" cy="1570186"/>
          </a:xfrm>
        </p:spPr>
        <p:txBody>
          <a:bodyPr/>
          <a:lstStyle>
            <a:lvl1pPr>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CDA587CF-9276-B642-AF5E-851F2CB7496D}"/>
              </a:ext>
            </a:extLst>
          </p:cNvPr>
          <p:cNvSpPr>
            <a:spLocks noGrp="1"/>
          </p:cNvSpPr>
          <p:nvPr>
            <p:ph idx="1"/>
          </p:nvPr>
        </p:nvSpPr>
        <p:spPr>
          <a:xfrm>
            <a:off x="457200" y="207138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0980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rimary">
    <p:bg>
      <p:bgPr>
        <a:blipFill dpi="0" rotWithShape="1">
          <a:blip r:embed="rId2">
            <a:alphaModFix amt="17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DAE4-A5E0-554E-B6AC-9630D40049B0}"/>
              </a:ext>
            </a:extLst>
          </p:cNvPr>
          <p:cNvSpPr>
            <a:spLocks noGrp="1"/>
          </p:cNvSpPr>
          <p:nvPr>
            <p:ph type="title" hasCustomPrompt="1"/>
          </p:nvPr>
        </p:nvSpPr>
        <p:spPr>
          <a:xfrm>
            <a:off x="457200" y="274638"/>
            <a:ext cx="7139136" cy="1570186"/>
          </a:xfrm>
        </p:spPr>
        <p:txBody>
          <a:bodyPr/>
          <a:lstStyle>
            <a:lvl1pPr>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F5D32440-EEBE-D34F-B433-B77918F838A1}"/>
              </a:ext>
            </a:extLst>
          </p:cNvPr>
          <p:cNvSpPr>
            <a:spLocks noGrp="1"/>
          </p:cNvSpPr>
          <p:nvPr>
            <p:ph idx="1"/>
          </p:nvPr>
        </p:nvSpPr>
        <p:spPr>
          <a:xfrm>
            <a:off x="457200" y="207138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44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secondary">
    <p:bg>
      <p:bgPr>
        <a:blipFill dpi="0" rotWithShape="1">
          <a:blip r:embed="rId2">
            <a:alphaModFix amt="17000"/>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D336-C97F-454E-9FC8-E58DC5536E6B}"/>
              </a:ext>
            </a:extLst>
          </p:cNvPr>
          <p:cNvSpPr>
            <a:spLocks noGrp="1"/>
          </p:cNvSpPr>
          <p:nvPr>
            <p:ph type="title" hasCustomPrompt="1"/>
          </p:nvPr>
        </p:nvSpPr>
        <p:spPr>
          <a:xfrm>
            <a:off x="457200" y="274638"/>
            <a:ext cx="7139136" cy="1570186"/>
          </a:xfrm>
        </p:spPr>
        <p:txBody>
          <a:bodyPr/>
          <a:lstStyle>
            <a:lvl1pPr>
              <a:defRPr/>
            </a:lvl1pPr>
          </a:lstStyle>
          <a:p>
            <a:r>
              <a:rPr lang="en-US"/>
              <a:t>Click to edit </a:t>
            </a:r>
            <a:br>
              <a:rPr lang="en-US"/>
            </a:br>
            <a:r>
              <a:rPr lang="en-US"/>
              <a:t>Master title style</a:t>
            </a:r>
            <a:endParaRPr lang="en-GB"/>
          </a:p>
        </p:txBody>
      </p:sp>
      <p:sp>
        <p:nvSpPr>
          <p:cNvPr id="3" name="Content Placeholder 2">
            <a:extLst>
              <a:ext uri="{FF2B5EF4-FFF2-40B4-BE49-F238E27FC236}">
                <a16:creationId xmlns:a16="http://schemas.microsoft.com/office/drawing/2014/main" id="{CA41927D-0025-EC4A-AE89-90ACE0FBEBC3}"/>
              </a:ext>
            </a:extLst>
          </p:cNvPr>
          <p:cNvSpPr>
            <a:spLocks noGrp="1"/>
          </p:cNvSpPr>
          <p:nvPr>
            <p:ph idx="1"/>
          </p:nvPr>
        </p:nvSpPr>
        <p:spPr>
          <a:xfrm>
            <a:off x="457200" y="207138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826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a:extLst>
              <a:ext uri="{FF2B5EF4-FFF2-40B4-BE49-F238E27FC236}">
                <a16:creationId xmlns:a16="http://schemas.microsoft.com/office/drawing/2014/main" id="{2CB4472E-9D26-4AB7-B838-D991F21D076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7" name="Rectangle 2">
            <a:extLst>
              <a:ext uri="{FF2B5EF4-FFF2-40B4-BE49-F238E27FC236}">
                <a16:creationId xmlns:a16="http://schemas.microsoft.com/office/drawing/2014/main" id="{4276B71C-F3EF-425A-BD5B-613E659FCACC}"/>
              </a:ext>
            </a:extLst>
          </p:cNvPr>
          <p:cNvSpPr>
            <a:spLocks noGrp="1" noChangeArrowheads="1"/>
          </p:cNvSpPr>
          <p:nvPr>
            <p:ph type="title"/>
          </p:nvPr>
        </p:nvSpPr>
        <p:spPr bwMode="auto">
          <a:xfrm>
            <a:off x="457200" y="274638"/>
            <a:ext cx="713913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 name="Rectangle 4">
            <a:extLst>
              <a:ext uri="{FF2B5EF4-FFF2-40B4-BE49-F238E27FC236}">
                <a16:creationId xmlns:a16="http://schemas.microsoft.com/office/drawing/2014/main" id="{E1593193-856B-4821-A7CE-BA6176BA50B1}"/>
              </a:ext>
            </a:extLst>
          </p:cNvPr>
          <p:cNvSpPr/>
          <p:nvPr/>
        </p:nvSpPr>
        <p:spPr>
          <a:xfrm>
            <a:off x="0" y="6525344"/>
            <a:ext cx="9144000" cy="72008"/>
          </a:xfrm>
          <a:prstGeom prst="rect">
            <a:avLst/>
          </a:prstGeom>
          <a:solidFill>
            <a:srgbClr val="82B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B34853-22A0-4954-A96D-11DABBB1C7D0}"/>
              </a:ext>
            </a:extLst>
          </p:cNvPr>
          <p:cNvSpPr/>
          <p:nvPr/>
        </p:nvSpPr>
        <p:spPr>
          <a:xfrm>
            <a:off x="0" y="6597352"/>
            <a:ext cx="9144000" cy="115200"/>
          </a:xfrm>
          <a:prstGeom prst="rect">
            <a:avLst/>
          </a:prstGeom>
          <a:solidFill>
            <a:srgbClr val="FDD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D17C36-ED52-458E-A6B0-21B3154B0D92}"/>
              </a:ext>
            </a:extLst>
          </p:cNvPr>
          <p:cNvSpPr/>
          <p:nvPr/>
        </p:nvSpPr>
        <p:spPr>
          <a:xfrm>
            <a:off x="0" y="6712552"/>
            <a:ext cx="9144000" cy="172832"/>
          </a:xfrm>
          <a:prstGeom prst="rect">
            <a:avLst/>
          </a:prstGeom>
          <a:solidFill>
            <a:srgbClr val="149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logo&#10;&#10;Description automatically generated">
            <a:extLst>
              <a:ext uri="{FF2B5EF4-FFF2-40B4-BE49-F238E27FC236}">
                <a16:creationId xmlns:a16="http://schemas.microsoft.com/office/drawing/2014/main" id="{EE383CBF-D81D-E743-9250-C3BFAF04B629}"/>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749480" y="260648"/>
            <a:ext cx="1143000" cy="1143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62" r:id="rId4"/>
    <p:sldLayoutId id="2147483661" r:id="rId5"/>
    <p:sldLayoutId id="2147483650" r:id="rId6"/>
    <p:sldLayoutId id="2147483664" r:id="rId7"/>
    <p:sldLayoutId id="2147483665" r:id="rId8"/>
    <p:sldLayoutId id="2147483666" r:id="rId9"/>
    <p:sldLayoutId id="2147483670" r:id="rId10"/>
    <p:sldLayoutId id="2147483651" r:id="rId11"/>
    <p:sldLayoutId id="2147483652" r:id="rId12"/>
    <p:sldLayoutId id="2147483653" r:id="rId13"/>
    <p:sldLayoutId id="2147483669" r:id="rId14"/>
    <p:sldLayoutId id="2147483667" r:id="rId15"/>
    <p:sldLayoutId id="2147483668" r:id="rId16"/>
    <p:sldLayoutId id="2147483671" r:id="rId17"/>
    <p:sldLayoutId id="2147483654" r:id="rId18"/>
    <p:sldLayoutId id="2147483655" r:id="rId19"/>
    <p:sldLayoutId id="2147483656" r:id="rId20"/>
    <p:sldLayoutId id="2147483657" r:id="rId21"/>
    <p:sldLayoutId id="2147483658" r:id="rId22"/>
    <p:sldLayoutId id="2147483659" r:id="rId23"/>
  </p:sldLayoutIdLst>
  <p:hf sldNum="0" hdr="0" dt="0"/>
  <p:txStyles>
    <p:titleStyle>
      <a:lvl1pPr algn="l" rtl="0" eaLnBrk="1" fontAlgn="base" hangingPunct="1">
        <a:spcBef>
          <a:spcPct val="0"/>
        </a:spcBef>
        <a:spcAft>
          <a:spcPct val="0"/>
        </a:spcAft>
        <a:defRPr sz="4400" b="1">
          <a:solidFill>
            <a:srgbClr val="149196"/>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4400" b="1">
          <a:solidFill>
            <a:srgbClr val="800080"/>
          </a:solidFill>
          <a:latin typeface="Trebuchet MS" pitchFamily="34" charset="0"/>
        </a:defRPr>
      </a:lvl2pPr>
      <a:lvl3pPr algn="l" rtl="0" eaLnBrk="1" fontAlgn="base" hangingPunct="1">
        <a:spcBef>
          <a:spcPct val="0"/>
        </a:spcBef>
        <a:spcAft>
          <a:spcPct val="0"/>
        </a:spcAft>
        <a:defRPr sz="4400" b="1">
          <a:solidFill>
            <a:srgbClr val="800080"/>
          </a:solidFill>
          <a:latin typeface="Trebuchet MS" pitchFamily="34" charset="0"/>
        </a:defRPr>
      </a:lvl3pPr>
      <a:lvl4pPr algn="l" rtl="0" eaLnBrk="1" fontAlgn="base" hangingPunct="1">
        <a:spcBef>
          <a:spcPct val="0"/>
        </a:spcBef>
        <a:spcAft>
          <a:spcPct val="0"/>
        </a:spcAft>
        <a:defRPr sz="4400" b="1">
          <a:solidFill>
            <a:srgbClr val="800080"/>
          </a:solidFill>
          <a:latin typeface="Trebuchet MS" pitchFamily="34" charset="0"/>
        </a:defRPr>
      </a:lvl4pPr>
      <a:lvl5pPr algn="l" rtl="0" eaLnBrk="1" fontAlgn="base" hangingPunct="1">
        <a:spcBef>
          <a:spcPct val="0"/>
        </a:spcBef>
        <a:spcAft>
          <a:spcPct val="0"/>
        </a:spcAft>
        <a:defRPr sz="4400" b="1">
          <a:solidFill>
            <a:srgbClr val="800080"/>
          </a:solidFill>
          <a:latin typeface="Trebuchet MS" pitchFamily="34" charset="0"/>
        </a:defRPr>
      </a:lvl5pPr>
      <a:lvl6pPr marL="457200" algn="l" rtl="0" eaLnBrk="1" fontAlgn="base" hangingPunct="1">
        <a:spcBef>
          <a:spcPct val="0"/>
        </a:spcBef>
        <a:spcAft>
          <a:spcPct val="0"/>
        </a:spcAft>
        <a:defRPr sz="4400" b="1">
          <a:solidFill>
            <a:srgbClr val="800080"/>
          </a:solidFill>
          <a:latin typeface="Trebuchet MS" pitchFamily="34" charset="0"/>
        </a:defRPr>
      </a:lvl6pPr>
      <a:lvl7pPr marL="914400" algn="l" rtl="0" eaLnBrk="1" fontAlgn="base" hangingPunct="1">
        <a:spcBef>
          <a:spcPct val="0"/>
        </a:spcBef>
        <a:spcAft>
          <a:spcPct val="0"/>
        </a:spcAft>
        <a:defRPr sz="4400" b="1">
          <a:solidFill>
            <a:srgbClr val="800080"/>
          </a:solidFill>
          <a:latin typeface="Trebuchet MS" pitchFamily="34" charset="0"/>
        </a:defRPr>
      </a:lvl7pPr>
      <a:lvl8pPr marL="1371600" algn="l" rtl="0" eaLnBrk="1" fontAlgn="base" hangingPunct="1">
        <a:spcBef>
          <a:spcPct val="0"/>
        </a:spcBef>
        <a:spcAft>
          <a:spcPct val="0"/>
        </a:spcAft>
        <a:defRPr sz="4400" b="1">
          <a:solidFill>
            <a:srgbClr val="800080"/>
          </a:solidFill>
          <a:latin typeface="Trebuchet MS" pitchFamily="34" charset="0"/>
        </a:defRPr>
      </a:lvl8pPr>
      <a:lvl9pPr marL="1828800" algn="l" rtl="0" eaLnBrk="1" fontAlgn="base" hangingPunct="1">
        <a:spcBef>
          <a:spcPct val="0"/>
        </a:spcBef>
        <a:spcAft>
          <a:spcPct val="0"/>
        </a:spcAft>
        <a:defRPr sz="4400" b="1">
          <a:solidFill>
            <a:srgbClr val="800080"/>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rgbClr val="149196"/>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har char="–"/>
        <a:defRPr sz="2800">
          <a:solidFill>
            <a:srgbClr val="149196"/>
          </a:solidFill>
          <a:latin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har char="•"/>
        <a:defRPr sz="2400">
          <a:solidFill>
            <a:srgbClr val="149196"/>
          </a:solidFill>
          <a:latin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har char="–"/>
        <a:defRPr sz="2000">
          <a:solidFill>
            <a:srgbClr val="149196"/>
          </a:solidFill>
          <a:latin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har char="»"/>
        <a:defRPr sz="2000">
          <a:solidFill>
            <a:srgbClr val="149196"/>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rgbClr val="800080"/>
          </a:solidFill>
          <a:latin typeface="+mn-lt"/>
        </a:defRPr>
      </a:lvl6pPr>
      <a:lvl7pPr marL="2971800" indent="-228600" algn="l" rtl="0" eaLnBrk="1" fontAlgn="base" hangingPunct="1">
        <a:spcBef>
          <a:spcPct val="20000"/>
        </a:spcBef>
        <a:spcAft>
          <a:spcPct val="0"/>
        </a:spcAft>
        <a:buChar char="»"/>
        <a:defRPr sz="2000">
          <a:solidFill>
            <a:srgbClr val="800080"/>
          </a:solidFill>
          <a:latin typeface="+mn-lt"/>
        </a:defRPr>
      </a:lvl7pPr>
      <a:lvl8pPr marL="3429000" indent="-228600" algn="l" rtl="0" eaLnBrk="1" fontAlgn="base" hangingPunct="1">
        <a:spcBef>
          <a:spcPct val="20000"/>
        </a:spcBef>
        <a:spcAft>
          <a:spcPct val="0"/>
        </a:spcAft>
        <a:buChar char="»"/>
        <a:defRPr sz="2000">
          <a:solidFill>
            <a:srgbClr val="800080"/>
          </a:solidFill>
          <a:latin typeface="+mn-lt"/>
        </a:defRPr>
      </a:lvl8pPr>
      <a:lvl9pPr marL="3886200" indent="-228600" algn="l" rtl="0" eaLnBrk="1" fontAlgn="base" hangingPunct="1">
        <a:spcBef>
          <a:spcPct val="20000"/>
        </a:spcBef>
        <a:spcAft>
          <a:spcPct val="0"/>
        </a:spcAft>
        <a:buChar char="»"/>
        <a:defRPr sz="2000">
          <a:solidFill>
            <a:srgbClr val="800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ssets.publishing.service.gov.uk/media/669e7501ab418ab055592a7b/Working_together_to_safeguard_children_2023.pdf#page=2"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view.officeapps.live.com/op/view.aspx?src=https%3A%2F%2Fbrighterfuturesforchildren.org%2Fwp-content%2Fuploads%2F2025%2FBFfC-Nursery-Social-Story-Template-2025.docx&amp;wdOrigin=BROWSELINK" TargetMode="External"/><Relationship Id="rId4" Type="http://schemas.openxmlformats.org/officeDocument/2006/relationships/hyperlink" Target="https://view.officeapps.live.com/op/view.aspx?src=https%3A%2F%2Fbrighterfuturesforchildren.org%2Fwp-content%2Fuploads%2F2025%2FBFfC-EY-settings-one-page-child-profile-2025.docx&amp;wdOrigin=BROWSELI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view.officeapps.live.com/op/view.aspx?src=https%3A%2F%2Fbrighterfuturesforchildren.org%2Fwp-content%2Fuploads%2F2025%2FEarly-Years-SEND-Transition-Passport-2025.docx&amp;wdOrigin=BROWSELINK"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berkshirewestsafeguardingchildrenpartnership.org.uk/scp/professionals/information-sharing-1#:~:text=We%20have%20produced%20the%20following%20guidance%20and%20flowchart,Rules%20for%20Information%20Sharing%20-%20Guidance%20%26%20Flowchart" TargetMode="External"/><Relationship Id="rId4" Type="http://schemas.openxmlformats.org/officeDocument/2006/relationships/hyperlink" Target="https://view.officeapps.live.com/op/view.aspx?src=https%3A%2F%2Fbrighterfuturesforchildren.org%2Fwp-content%2Fuploads%2F2025%2FBFfC-Transition-meeting-Agenda-and-Action-Plan-2025.docx&amp;wdOrigin=BROWSELI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919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ABAFAD-010D-4ECD-8C29-C78215233C34}"/>
              </a:ext>
              <a:ext uri="{C183D7F6-B498-43B3-948B-1728B52AA6E4}">
                <adec:decorative xmlns:adec="http://schemas.microsoft.com/office/drawing/2017/decorative" val="1"/>
              </a:ext>
            </a:extLst>
          </p:cNvPr>
          <p:cNvSpPr/>
          <p:nvPr/>
        </p:nvSpPr>
        <p:spPr>
          <a:xfrm>
            <a:off x="0" y="6525344"/>
            <a:ext cx="9144000" cy="72008"/>
          </a:xfrm>
          <a:prstGeom prst="rect">
            <a:avLst/>
          </a:prstGeom>
          <a:solidFill>
            <a:srgbClr val="BBE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E52115-6C6A-4A8C-9844-E477512783AB}"/>
              </a:ext>
              <a:ext uri="{C183D7F6-B498-43B3-948B-1728B52AA6E4}">
                <adec:decorative xmlns:adec="http://schemas.microsoft.com/office/drawing/2017/decorative" val="1"/>
              </a:ext>
            </a:extLst>
          </p:cNvPr>
          <p:cNvSpPr/>
          <p:nvPr/>
        </p:nvSpPr>
        <p:spPr>
          <a:xfrm>
            <a:off x="-1" y="6597352"/>
            <a:ext cx="9144000" cy="115200"/>
          </a:xfrm>
          <a:prstGeom prst="rect">
            <a:avLst/>
          </a:prstGeom>
          <a:solidFill>
            <a:srgbClr val="FDD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281600-D4E6-49AB-B74A-C932E6B79E6F}"/>
              </a:ext>
              <a:ext uri="{C183D7F6-B498-43B3-948B-1728B52AA6E4}">
                <adec:decorative xmlns:adec="http://schemas.microsoft.com/office/drawing/2017/decorative" val="1"/>
              </a:ext>
            </a:extLst>
          </p:cNvPr>
          <p:cNvSpPr/>
          <p:nvPr/>
        </p:nvSpPr>
        <p:spPr>
          <a:xfrm>
            <a:off x="152399" y="6712552"/>
            <a:ext cx="8991601" cy="172832"/>
          </a:xfrm>
          <a:prstGeom prst="rect">
            <a:avLst/>
          </a:prstGeom>
          <a:solidFill>
            <a:srgbClr val="149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133A9E8-D03A-D34A-ABD4-B3BBFEB16D8A}"/>
              </a:ext>
            </a:extLst>
          </p:cNvPr>
          <p:cNvSpPr>
            <a:spLocks noGrp="1"/>
          </p:cNvSpPr>
          <p:nvPr>
            <p:ph type="ctrTitle"/>
          </p:nvPr>
        </p:nvSpPr>
        <p:spPr/>
        <p:txBody>
          <a:bodyPr/>
          <a:lstStyle/>
          <a:p>
            <a:pPr algn="ctr"/>
            <a:r>
              <a:rPr lang="en-US" dirty="0">
                <a:solidFill>
                  <a:schemeClr val="bg1"/>
                </a:solidFill>
              </a:rPr>
              <a:t>All About Me </a:t>
            </a:r>
            <a:r>
              <a:rPr lang="en-US" dirty="0"/>
              <a:t>- April 2025</a:t>
            </a:r>
            <a:endParaRPr lang="en-US" dirty="0">
              <a:solidFill>
                <a:schemeClr val="bg1"/>
              </a:solidFill>
            </a:endParaRPr>
          </a:p>
        </p:txBody>
      </p:sp>
      <p:sp>
        <p:nvSpPr>
          <p:cNvPr id="14" name="Subtitle 13">
            <a:extLst>
              <a:ext uri="{FF2B5EF4-FFF2-40B4-BE49-F238E27FC236}">
                <a16:creationId xmlns:a16="http://schemas.microsoft.com/office/drawing/2014/main" id="{CF50CA8D-2139-CD4E-86C7-A0EC76FC798C}"/>
              </a:ext>
            </a:extLst>
          </p:cNvPr>
          <p:cNvSpPr>
            <a:spLocks noGrp="1"/>
          </p:cNvSpPr>
          <p:nvPr>
            <p:ph type="subTitle" idx="1"/>
          </p:nvPr>
        </p:nvSpPr>
        <p:spPr/>
        <p:txBody>
          <a:bodyPr/>
          <a:lstStyle/>
          <a:p>
            <a:pPr algn="l"/>
            <a:r>
              <a:rPr lang="en-US">
                <a:solidFill>
                  <a:schemeClr val="bg1"/>
                </a:solidFill>
              </a:rPr>
              <a:t>Name:</a:t>
            </a:r>
          </a:p>
          <a:p>
            <a:pPr algn="l"/>
            <a:r>
              <a:rPr lang="en-US">
                <a:solidFill>
                  <a:schemeClr val="bg1"/>
                </a:solidFill>
              </a:rPr>
              <a:t>Date starting setting:</a:t>
            </a:r>
          </a:p>
        </p:txBody>
      </p:sp>
      <p:pic>
        <p:nvPicPr>
          <p:cNvPr id="10" name="Picture 9">
            <a:extLst>
              <a:ext uri="{FF2B5EF4-FFF2-40B4-BE49-F238E27FC236}">
                <a16:creationId xmlns:a16="http://schemas.microsoft.com/office/drawing/2014/main" id="{E9625E0A-B8B8-E944-BB5D-EB1DE8CB89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9515">
            <a:off x="2684642" y="5043452"/>
            <a:ext cx="1247962" cy="1168726"/>
          </a:xfrm>
          <a:prstGeom prst="rect">
            <a:avLst/>
          </a:prstGeom>
        </p:spPr>
      </p:pic>
      <p:grpSp>
        <p:nvGrpSpPr>
          <p:cNvPr id="15" name="Group 14">
            <a:extLst>
              <a:ext uri="{FF2B5EF4-FFF2-40B4-BE49-F238E27FC236}">
                <a16:creationId xmlns:a16="http://schemas.microsoft.com/office/drawing/2014/main" id="{3FE38236-55AE-4549-AF0C-B14A219FC548}"/>
              </a:ext>
              <a:ext uri="{C183D7F6-B498-43B3-948B-1728B52AA6E4}">
                <adec:decorative xmlns:adec="http://schemas.microsoft.com/office/drawing/2017/decorative" val="1"/>
              </a:ext>
            </a:extLst>
          </p:cNvPr>
          <p:cNvGrpSpPr/>
          <p:nvPr/>
        </p:nvGrpSpPr>
        <p:grpSpPr>
          <a:xfrm>
            <a:off x="0" y="6525344"/>
            <a:ext cx="9144000" cy="360040"/>
            <a:chOff x="0" y="6525344"/>
            <a:chExt cx="9144000" cy="360040"/>
          </a:xfrm>
        </p:grpSpPr>
        <p:sp>
          <p:nvSpPr>
            <p:cNvPr id="17" name="Rectangle 16">
              <a:extLst>
                <a:ext uri="{FF2B5EF4-FFF2-40B4-BE49-F238E27FC236}">
                  <a16:creationId xmlns:a16="http://schemas.microsoft.com/office/drawing/2014/main" id="{5C45629B-6B63-054A-9C69-AB41079860B9}"/>
                </a:ext>
              </a:extLst>
            </p:cNvPr>
            <p:cNvSpPr/>
            <p:nvPr/>
          </p:nvSpPr>
          <p:spPr>
            <a:xfrm>
              <a:off x="0" y="6525344"/>
              <a:ext cx="9144000" cy="72008"/>
            </a:xfrm>
            <a:prstGeom prst="rect">
              <a:avLst/>
            </a:prstGeom>
            <a:solidFill>
              <a:srgbClr val="82B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DEDC1-5C36-A44E-BA8C-4517032A2B07}"/>
                </a:ext>
              </a:extLst>
            </p:cNvPr>
            <p:cNvSpPr/>
            <p:nvPr/>
          </p:nvSpPr>
          <p:spPr>
            <a:xfrm>
              <a:off x="0" y="6597352"/>
              <a:ext cx="9144000" cy="115200"/>
            </a:xfrm>
            <a:prstGeom prst="rect">
              <a:avLst/>
            </a:prstGeom>
            <a:solidFill>
              <a:srgbClr val="FDD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076137D-09A2-8845-8521-40D0A18B4128}"/>
                </a:ext>
              </a:extLst>
            </p:cNvPr>
            <p:cNvSpPr/>
            <p:nvPr/>
          </p:nvSpPr>
          <p:spPr>
            <a:xfrm>
              <a:off x="0" y="6712552"/>
              <a:ext cx="9144000" cy="172832"/>
            </a:xfrm>
            <a:prstGeom prst="rect">
              <a:avLst/>
            </a:prstGeom>
            <a:solidFill>
              <a:srgbClr val="149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362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4358456" cy="562074"/>
          </a:xfrm>
        </p:spPr>
        <p:txBody>
          <a:bodyPr/>
          <a:lstStyle/>
          <a:p>
            <a:r>
              <a:rPr lang="en-GB" sz="4000">
                <a:solidFill>
                  <a:srgbClr val="149197"/>
                </a:solidFill>
              </a:rPr>
              <a:t>My Health</a:t>
            </a:r>
          </a:p>
        </p:txBody>
      </p:sp>
      <p:pic>
        <p:nvPicPr>
          <p:cNvPr id="10" name="Picture 9" descr="Large and small hands holding red heart">
            <a:extLst>
              <a:ext uri="{FF2B5EF4-FFF2-40B4-BE49-F238E27FC236}">
                <a16:creationId xmlns:a16="http://schemas.microsoft.com/office/drawing/2014/main" id="{19A019D9-D40F-10F3-65BC-E337705A5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36" y="332800"/>
            <a:ext cx="2877528" cy="1618610"/>
          </a:xfrm>
          <a:prstGeom prst="rect">
            <a:avLst/>
          </a:prstGeom>
          <a:ln w="76200">
            <a:solidFill>
              <a:srgbClr val="149197"/>
            </a:solidFill>
          </a:ln>
        </p:spPr>
      </p:pic>
      <p:sp>
        <p:nvSpPr>
          <p:cNvPr id="9" name="TextBox 8">
            <a:extLst>
              <a:ext uri="{FF2B5EF4-FFF2-40B4-BE49-F238E27FC236}">
                <a16:creationId xmlns:a16="http://schemas.microsoft.com/office/drawing/2014/main" id="{0FAC6886-2E95-8369-C08D-A78AD992FC39}"/>
              </a:ext>
            </a:extLst>
          </p:cNvPr>
          <p:cNvSpPr txBox="1"/>
          <p:nvPr/>
        </p:nvSpPr>
        <p:spPr>
          <a:xfrm>
            <a:off x="3229992" y="928437"/>
            <a:ext cx="4248472" cy="1200329"/>
          </a:xfrm>
          <a:prstGeom prst="rect">
            <a:avLst/>
          </a:prstGeom>
          <a:noFill/>
        </p:spPr>
        <p:txBody>
          <a:bodyPr wrap="square" rtlCol="0">
            <a:spAutoFit/>
          </a:bodyPr>
          <a:lstStyle/>
          <a:p>
            <a:r>
              <a:rPr lang="en-GB">
                <a:solidFill>
                  <a:srgbClr val="149197"/>
                </a:solidFill>
              </a:rPr>
              <a:t>To keep me healthy</a:t>
            </a:r>
          </a:p>
          <a:p>
            <a:r>
              <a:rPr lang="en-GB"/>
              <a:t>Please add information relating to medication, allergies, risk assessment, health care plans, toileting routines etc</a:t>
            </a:r>
          </a:p>
        </p:txBody>
      </p:sp>
      <p:sp>
        <p:nvSpPr>
          <p:cNvPr id="4" name="TextBox 3">
            <a:extLst>
              <a:ext uri="{FF2B5EF4-FFF2-40B4-BE49-F238E27FC236}">
                <a16:creationId xmlns:a16="http://schemas.microsoft.com/office/drawing/2014/main" id="{DDC78483-F931-9D2D-FC52-D72FD6A228C6}"/>
              </a:ext>
            </a:extLst>
          </p:cNvPr>
          <p:cNvSpPr txBox="1"/>
          <p:nvPr/>
        </p:nvSpPr>
        <p:spPr>
          <a:xfrm>
            <a:off x="188184" y="2898068"/>
            <a:ext cx="2839680" cy="2308324"/>
          </a:xfrm>
          <a:prstGeom prst="rect">
            <a:avLst/>
          </a:prstGeom>
          <a:noFill/>
          <a:ln w="76200">
            <a:solidFill>
              <a:srgbClr val="149197"/>
            </a:solidFill>
          </a:ln>
        </p:spPr>
        <p:txBody>
          <a:bodyPr wrap="square" rtlCol="0">
            <a:spAutoFit/>
          </a:bodyPr>
          <a:lstStyle/>
          <a:p>
            <a:r>
              <a:rPr lang="en-GB"/>
              <a:t>To keep me healthy I need…..</a:t>
            </a:r>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203848" y="2900099"/>
            <a:ext cx="2839680" cy="2308324"/>
          </a:xfrm>
          <a:prstGeom prst="rect">
            <a:avLst/>
          </a:prstGeom>
          <a:noFill/>
          <a:ln w="76200">
            <a:solidFill>
              <a:srgbClr val="149197"/>
            </a:solidFill>
          </a:ln>
        </p:spPr>
        <p:txBody>
          <a:bodyPr wrap="square" rtlCol="0">
            <a:spAutoFit/>
          </a:bodyPr>
          <a:lstStyle/>
          <a:p>
            <a:r>
              <a:rPr lang="en-GB"/>
              <a:t>Things I need help with…..</a:t>
            </a:r>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6" y="2913889"/>
            <a:ext cx="2763400" cy="2308324"/>
          </a:xfrm>
          <a:prstGeom prst="rect">
            <a:avLst/>
          </a:prstGeom>
          <a:noFill/>
          <a:ln w="76200">
            <a:solidFill>
              <a:srgbClr val="149197"/>
            </a:solidFill>
          </a:ln>
        </p:spPr>
        <p:txBody>
          <a:bodyPr wrap="square" rtlCol="0">
            <a:spAutoFit/>
          </a:bodyPr>
          <a:lstStyle/>
          <a:p>
            <a:r>
              <a:rPr lang="en-GB"/>
              <a:t>Things I can do on my own…..</a:t>
            </a:r>
          </a:p>
          <a:p>
            <a:endParaRPr lang="en-GB"/>
          </a:p>
          <a:p>
            <a:endParaRPr lang="en-GB"/>
          </a:p>
          <a:p>
            <a:endParaRPr lang="en-GB"/>
          </a:p>
          <a:p>
            <a:endParaRPr lang="en-GB"/>
          </a:p>
          <a:p>
            <a:endParaRPr lang="en-GB"/>
          </a:p>
          <a:p>
            <a:endParaRPr lang="en-GB"/>
          </a:p>
        </p:txBody>
      </p:sp>
      <p:sp>
        <p:nvSpPr>
          <p:cNvPr id="3" name="TextBox 2">
            <a:extLst>
              <a:ext uri="{FF2B5EF4-FFF2-40B4-BE49-F238E27FC236}">
                <a16:creationId xmlns:a16="http://schemas.microsoft.com/office/drawing/2014/main" id="{E48F71FD-6520-305D-6FE7-4C35DF577D0B}"/>
              </a:ext>
            </a:extLst>
          </p:cNvPr>
          <p:cNvSpPr txBox="1"/>
          <p:nvPr/>
        </p:nvSpPr>
        <p:spPr>
          <a:xfrm>
            <a:off x="899592" y="5373216"/>
            <a:ext cx="7704856" cy="923330"/>
          </a:xfrm>
          <a:prstGeom prst="rect">
            <a:avLst/>
          </a:prstGeom>
          <a:noFill/>
          <a:ln w="76200">
            <a:solidFill>
              <a:srgbClr val="149197"/>
            </a:solidFill>
          </a:ln>
        </p:spPr>
        <p:txBody>
          <a:bodyPr wrap="square" rtlCol="0">
            <a:spAutoFit/>
          </a:bodyPr>
          <a:lstStyle/>
          <a:p>
            <a:r>
              <a:rPr lang="en-GB"/>
              <a:t>Important information you need to know…..</a:t>
            </a:r>
          </a:p>
          <a:p>
            <a:endParaRPr lang="en-GB"/>
          </a:p>
          <a:p>
            <a:endParaRPr lang="en-GB"/>
          </a:p>
        </p:txBody>
      </p:sp>
    </p:spTree>
    <p:extLst>
      <p:ext uri="{BB962C8B-B14F-4D97-AF65-F5344CB8AC3E}">
        <p14:creationId xmlns:p14="http://schemas.microsoft.com/office/powerpoint/2010/main" val="3148087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97969C-6D8F-BCCB-041F-BDCC421F880D}"/>
              </a:ext>
            </a:extLst>
          </p:cNvPr>
          <p:cNvSpPr>
            <a:spLocks noGrp="1"/>
          </p:cNvSpPr>
          <p:nvPr>
            <p:ph type="title" idx="4294967295"/>
          </p:nvPr>
        </p:nvSpPr>
        <p:spPr bwMode="auto">
          <a:xfrm>
            <a:off x="1371600" y="1676400"/>
            <a:ext cx="6400800" cy="175260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0" cap="none" spc="0" normalizeH="0" baseline="0" noProof="0" dirty="0">
                <a:ln>
                  <a:noFill/>
                </a:ln>
                <a:solidFill>
                  <a:srgbClr val="FFCB28"/>
                </a:solidFill>
                <a:effectLst/>
                <a:uLnTx/>
                <a:uFillTx/>
                <a:latin typeface="Calibri" panose="020F0502020204030204" pitchFamily="34" charset="0"/>
                <a:ea typeface="+mn-ea"/>
                <a:cs typeface="Calibri" panose="020F0502020204030204" pitchFamily="34" charset="0"/>
              </a:rPr>
              <a:t>This booklet will help adults in my setting get to know 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0" cap="none" spc="0" normalizeH="0" baseline="0" noProof="0" dirty="0">
                <a:ln>
                  <a:noFill/>
                </a:ln>
                <a:solidFill>
                  <a:srgbClr val="FFCB28"/>
                </a:solidFill>
                <a:effectLst/>
                <a:uLnTx/>
                <a:uFillTx/>
                <a:latin typeface="Calibri" panose="020F0502020204030204" pitchFamily="34" charset="0"/>
                <a:ea typeface="+mn-ea"/>
                <a:cs typeface="Calibri" panose="020F0502020204030204" pitchFamily="34" charset="0"/>
              </a:rPr>
              <a:t>Use this information to plan fun experiences and meet my needs.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GB" sz="3200" b="0" i="0" u="none" strike="noStrike" kern="0" cap="none" spc="0" normalizeH="0" baseline="0" noProof="0" dirty="0">
              <a:ln>
                <a:noFill/>
              </a:ln>
              <a:solidFill>
                <a:srgbClr val="FFCB28"/>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kern="0" cap="none" spc="0" normalizeH="0" baseline="0" noProof="0" dirty="0">
                <a:ln>
                  <a:noFill/>
                </a:ln>
                <a:solidFill>
                  <a:srgbClr val="FFCB28"/>
                </a:solidFill>
                <a:effectLst/>
                <a:uLnTx/>
                <a:uFillTx/>
                <a:latin typeface="Calibri" panose="020F0502020204030204" pitchFamily="34" charset="0"/>
                <a:ea typeface="+mn-ea"/>
                <a:cs typeface="Calibri" panose="020F0502020204030204" pitchFamily="34" charset="0"/>
              </a:rPr>
              <a:t>Complete </a:t>
            </a:r>
            <a:r>
              <a:rPr kumimoji="0" lang="en-GB" sz="3200" b="0" i="0" u="none" strike="noStrike" kern="0" cap="none" spc="0" normalizeH="0" baseline="0" noProof="0">
                <a:ln>
                  <a:noFill/>
                </a:ln>
                <a:solidFill>
                  <a:srgbClr val="FFCB28"/>
                </a:solidFill>
                <a:effectLst/>
                <a:uLnTx/>
                <a:uFillTx/>
                <a:latin typeface="Calibri" panose="020F0502020204030204" pitchFamily="34" charset="0"/>
                <a:ea typeface="+mn-ea"/>
                <a:cs typeface="Calibri" panose="020F0502020204030204" pitchFamily="34" charset="0"/>
              </a:rPr>
              <a:t>alongside parents to </a:t>
            </a:r>
            <a:r>
              <a:rPr kumimoji="0" lang="en-GB" sz="3200" b="0" i="0" u="none" strike="noStrike" kern="0" cap="none" spc="0" normalizeH="0" baseline="0" noProof="0" dirty="0">
                <a:ln>
                  <a:noFill/>
                </a:ln>
                <a:solidFill>
                  <a:srgbClr val="FFCB28"/>
                </a:solidFill>
                <a:effectLst/>
                <a:uLnTx/>
                <a:uFillTx/>
                <a:latin typeface="Calibri" panose="020F0502020204030204" pitchFamily="34" charset="0"/>
                <a:ea typeface="+mn-ea"/>
                <a:cs typeface="Calibri" panose="020F0502020204030204" pitchFamily="34" charset="0"/>
              </a:rPr>
              <a:t>help with my transition</a:t>
            </a:r>
          </a:p>
        </p:txBody>
      </p:sp>
    </p:spTree>
    <p:extLst>
      <p:ext uri="{BB962C8B-B14F-4D97-AF65-F5344CB8AC3E}">
        <p14:creationId xmlns:p14="http://schemas.microsoft.com/office/powerpoint/2010/main" val="43851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6B48-2319-EE3D-C7CF-B0A22823A629}"/>
              </a:ext>
            </a:extLst>
          </p:cNvPr>
          <p:cNvSpPr>
            <a:spLocks noGrp="1"/>
          </p:cNvSpPr>
          <p:nvPr>
            <p:ph type="ctrTitle"/>
          </p:nvPr>
        </p:nvSpPr>
        <p:spPr>
          <a:xfrm>
            <a:off x="685800" y="1052736"/>
            <a:ext cx="7772400" cy="1470025"/>
          </a:xfrm>
        </p:spPr>
        <p:txBody>
          <a:bodyPr/>
          <a:lstStyle/>
          <a:p>
            <a:r>
              <a:rPr lang="en-GB"/>
              <a:t>Additional pages</a:t>
            </a:r>
          </a:p>
        </p:txBody>
      </p:sp>
      <p:sp>
        <p:nvSpPr>
          <p:cNvPr id="3" name="Subtitle 2">
            <a:extLst>
              <a:ext uri="{FF2B5EF4-FFF2-40B4-BE49-F238E27FC236}">
                <a16:creationId xmlns:a16="http://schemas.microsoft.com/office/drawing/2014/main" id="{3BB16311-E701-FCA0-91CF-FE198530B872}"/>
              </a:ext>
            </a:extLst>
          </p:cNvPr>
          <p:cNvSpPr>
            <a:spLocks noGrp="1"/>
          </p:cNvSpPr>
          <p:nvPr>
            <p:ph type="subTitle" idx="1"/>
          </p:nvPr>
        </p:nvSpPr>
        <p:spPr>
          <a:xfrm>
            <a:off x="971600" y="2448944"/>
            <a:ext cx="7772400" cy="1752600"/>
          </a:xfrm>
        </p:spPr>
        <p:txBody>
          <a:bodyPr/>
          <a:lstStyle/>
          <a:p>
            <a:r>
              <a:rPr lang="en-GB"/>
              <a:t>Please use additional pages where relevant</a:t>
            </a:r>
          </a:p>
          <a:p>
            <a:r>
              <a:rPr lang="en-GB"/>
              <a:t> </a:t>
            </a:r>
          </a:p>
          <a:p>
            <a:r>
              <a:rPr lang="en-GB"/>
              <a:t>‘All About Me’ must be reviewed at regular intervals, in particular during transitions</a:t>
            </a:r>
          </a:p>
        </p:txBody>
      </p:sp>
    </p:spTree>
    <p:extLst>
      <p:ext uri="{BB962C8B-B14F-4D97-AF65-F5344CB8AC3E}">
        <p14:creationId xmlns:p14="http://schemas.microsoft.com/office/powerpoint/2010/main" val="5432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B6D9">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1DA1-3B01-376D-0C37-DD33861CA098}"/>
              </a:ext>
            </a:extLst>
          </p:cNvPr>
          <p:cNvSpPr>
            <a:spLocks noGrp="1"/>
          </p:cNvSpPr>
          <p:nvPr>
            <p:ph type="title"/>
          </p:nvPr>
        </p:nvSpPr>
        <p:spPr/>
        <p:txBody>
          <a:bodyPr/>
          <a:lstStyle/>
          <a:p>
            <a:r>
              <a:rPr lang="en-GB"/>
              <a:t>Starting Early Years Setting Checklist for practitioners</a:t>
            </a:r>
          </a:p>
        </p:txBody>
      </p:sp>
      <p:sp>
        <p:nvSpPr>
          <p:cNvPr id="3" name="Content Placeholder 2">
            <a:extLst>
              <a:ext uri="{FF2B5EF4-FFF2-40B4-BE49-F238E27FC236}">
                <a16:creationId xmlns:a16="http://schemas.microsoft.com/office/drawing/2014/main" id="{8DFAD9A2-FB5C-4542-E60F-4FA883C160A1}"/>
              </a:ext>
            </a:extLst>
          </p:cNvPr>
          <p:cNvSpPr>
            <a:spLocks noGrp="1"/>
          </p:cNvSpPr>
          <p:nvPr>
            <p:ph sz="half" idx="1"/>
          </p:nvPr>
        </p:nvSpPr>
        <p:spPr/>
        <p:txBody>
          <a:bodyPr/>
          <a:lstStyle/>
          <a:p>
            <a:pPr marL="0" indent="0">
              <a:buNone/>
            </a:pPr>
            <a:r>
              <a:rPr lang="en-GB" b="1" dirty="0"/>
              <a:t>Tick when complete</a:t>
            </a:r>
          </a:p>
          <a:p>
            <a:pPr>
              <a:buFont typeface="Wingdings" panose="05000000000000000000" pitchFamily="2" charset="2"/>
              <a:buChar char="q"/>
            </a:pPr>
            <a:r>
              <a:rPr lang="en-GB" sz="2000" dirty="0"/>
              <a:t>Registration forms complete</a:t>
            </a:r>
          </a:p>
          <a:p>
            <a:pPr>
              <a:buFont typeface="Wingdings" panose="05000000000000000000" pitchFamily="2" charset="2"/>
              <a:buChar char="q"/>
            </a:pPr>
            <a:r>
              <a:rPr lang="en-GB" sz="2000" dirty="0"/>
              <a:t>Policies and procedures shared</a:t>
            </a:r>
          </a:p>
          <a:p>
            <a:pPr>
              <a:buFont typeface="Wingdings" panose="05000000000000000000" pitchFamily="2" charset="2"/>
              <a:buChar char="q"/>
            </a:pPr>
            <a:r>
              <a:rPr lang="en-GB" sz="2000" dirty="0"/>
              <a:t>Home visit arranged</a:t>
            </a:r>
          </a:p>
          <a:p>
            <a:pPr>
              <a:buFont typeface="Wingdings" panose="05000000000000000000" pitchFamily="2" charset="2"/>
              <a:buChar char="q"/>
            </a:pPr>
            <a:r>
              <a:rPr lang="en-GB" sz="2000" dirty="0"/>
              <a:t>All about me sent home for parent contribution </a:t>
            </a:r>
          </a:p>
          <a:p>
            <a:pPr>
              <a:buFont typeface="Wingdings" panose="05000000000000000000" pitchFamily="2" charset="2"/>
              <a:buChar char="q"/>
            </a:pPr>
            <a:r>
              <a:rPr lang="en-GB" sz="2000" dirty="0"/>
              <a:t>Arrange visits</a:t>
            </a:r>
          </a:p>
          <a:p>
            <a:pPr>
              <a:buFont typeface="Wingdings" panose="05000000000000000000" pitchFamily="2" charset="2"/>
              <a:buChar char="q"/>
            </a:pPr>
            <a:r>
              <a:rPr lang="en-GB" sz="2000" dirty="0"/>
              <a:t>Share photos of setting</a:t>
            </a:r>
          </a:p>
          <a:p>
            <a:pPr marL="0" indent="0">
              <a:buNone/>
            </a:pPr>
            <a:endParaRPr lang="en-GB" dirty="0"/>
          </a:p>
        </p:txBody>
      </p:sp>
      <p:sp>
        <p:nvSpPr>
          <p:cNvPr id="4" name="Content Placeholder 3">
            <a:extLst>
              <a:ext uri="{FF2B5EF4-FFF2-40B4-BE49-F238E27FC236}">
                <a16:creationId xmlns:a16="http://schemas.microsoft.com/office/drawing/2014/main" id="{7752D6D7-DBDD-566C-21DC-6DA53F8522C2}"/>
              </a:ext>
            </a:extLst>
          </p:cNvPr>
          <p:cNvSpPr>
            <a:spLocks noGrp="1"/>
          </p:cNvSpPr>
          <p:nvPr>
            <p:ph sz="half" idx="2"/>
          </p:nvPr>
        </p:nvSpPr>
        <p:spPr>
          <a:xfrm>
            <a:off x="4648200" y="1600200"/>
            <a:ext cx="4244280" cy="4525963"/>
          </a:xfrm>
        </p:spPr>
        <p:txBody>
          <a:bodyPr/>
          <a:lstStyle/>
          <a:p>
            <a:pPr marL="0" indent="0">
              <a:buNone/>
            </a:pPr>
            <a:r>
              <a:rPr lang="en-GB" b="1" dirty="0"/>
              <a:t>Additional information when relevant</a:t>
            </a:r>
          </a:p>
          <a:p>
            <a:pPr>
              <a:buFont typeface="Wingdings" panose="05000000000000000000" pitchFamily="2" charset="2"/>
              <a:buChar char="q"/>
            </a:pPr>
            <a:r>
              <a:rPr lang="en-GB" sz="2000" dirty="0"/>
              <a:t>Complete </a:t>
            </a:r>
            <a:r>
              <a:rPr lang="en-GB" sz="2000" dirty="0">
                <a:hlinkClick r:id="rId3"/>
              </a:rPr>
              <a:t>Multi-Agency</a:t>
            </a:r>
            <a:r>
              <a:rPr lang="en-GB" sz="2000" dirty="0"/>
              <a:t> records to understand support in place, i.e. professional reports </a:t>
            </a:r>
            <a:endParaRPr lang="en-GB" sz="2000" dirty="0">
              <a:solidFill>
                <a:srgbClr val="FF0000"/>
              </a:solidFill>
            </a:endParaRPr>
          </a:p>
          <a:p>
            <a:pPr>
              <a:buFont typeface="Wingdings" panose="05000000000000000000" pitchFamily="2" charset="2"/>
              <a:buChar char="q"/>
            </a:pPr>
            <a:r>
              <a:rPr lang="en-GB" sz="2000" dirty="0"/>
              <a:t>Agree transition meeting with parent and SENCO to review ‘All about me’ together</a:t>
            </a:r>
            <a:endParaRPr lang="en-GB" sz="2000" dirty="0">
              <a:solidFill>
                <a:srgbClr val="FF0000"/>
              </a:solidFill>
            </a:endParaRPr>
          </a:p>
          <a:p>
            <a:pPr>
              <a:buFont typeface="Wingdings" panose="05000000000000000000" pitchFamily="2" charset="2"/>
              <a:buChar char="q"/>
            </a:pPr>
            <a:r>
              <a:rPr lang="en-GB" sz="2000" dirty="0"/>
              <a:t>Share </a:t>
            </a:r>
            <a:r>
              <a:rPr lang="en-GB" sz="2000" dirty="0">
                <a:hlinkClick r:id="rId4"/>
              </a:rPr>
              <a:t>‘One Page Profile’ </a:t>
            </a:r>
            <a:r>
              <a:rPr lang="en-GB" sz="2000" dirty="0"/>
              <a:t>and </a:t>
            </a:r>
            <a:r>
              <a:rPr lang="en-GB" sz="2000" dirty="0">
                <a:hlinkClick r:id="rId5"/>
              </a:rPr>
              <a:t>Starting setting social story </a:t>
            </a:r>
            <a:endParaRPr lang="en-GB" sz="2000" dirty="0"/>
          </a:p>
          <a:p>
            <a:pPr>
              <a:buFont typeface="Wingdings" panose="05000000000000000000" pitchFamily="2" charset="2"/>
              <a:buChar char="q"/>
            </a:pPr>
            <a:r>
              <a:rPr lang="en-GB" sz="2000" dirty="0"/>
              <a:t>Discuss Individual Support Plan needs </a:t>
            </a:r>
            <a:endParaRPr lang="en-GB" sz="2000" dirty="0">
              <a:solidFill>
                <a:srgbClr val="FF0000"/>
              </a:solidFill>
            </a:endParaRPr>
          </a:p>
        </p:txBody>
      </p:sp>
    </p:spTree>
    <p:extLst>
      <p:ext uri="{BB962C8B-B14F-4D97-AF65-F5344CB8AC3E}">
        <p14:creationId xmlns:p14="http://schemas.microsoft.com/office/powerpoint/2010/main" val="134058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B6D9">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111905" y="505952"/>
            <a:ext cx="7200800" cy="562074"/>
          </a:xfrm>
        </p:spPr>
        <p:txBody>
          <a:bodyPr/>
          <a:lstStyle/>
          <a:p>
            <a:r>
              <a:rPr lang="en-GB" sz="4000">
                <a:solidFill>
                  <a:srgbClr val="149197"/>
                </a:solidFill>
              </a:rPr>
              <a:t>Transition to Early Years Setting Visits</a:t>
            </a:r>
          </a:p>
        </p:txBody>
      </p:sp>
      <p:sp>
        <p:nvSpPr>
          <p:cNvPr id="4" name="TextBox 3">
            <a:extLst>
              <a:ext uri="{FF2B5EF4-FFF2-40B4-BE49-F238E27FC236}">
                <a16:creationId xmlns:a16="http://schemas.microsoft.com/office/drawing/2014/main" id="{DDC78483-F931-9D2D-FC52-D72FD6A228C6}"/>
              </a:ext>
            </a:extLst>
          </p:cNvPr>
          <p:cNvSpPr txBox="1"/>
          <p:nvPr/>
        </p:nvSpPr>
        <p:spPr>
          <a:xfrm>
            <a:off x="111905" y="1515745"/>
            <a:ext cx="2839680" cy="3416320"/>
          </a:xfrm>
          <a:prstGeom prst="rect">
            <a:avLst/>
          </a:prstGeom>
          <a:noFill/>
          <a:ln w="76200">
            <a:solidFill>
              <a:srgbClr val="149197"/>
            </a:solidFill>
          </a:ln>
        </p:spPr>
        <p:txBody>
          <a:bodyPr wrap="square" rtlCol="0">
            <a:spAutoFit/>
          </a:bodyPr>
          <a:lstStyle/>
          <a:p>
            <a:r>
              <a:rPr lang="en-GB"/>
              <a:t>Home Visit on:</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152160" y="1515745"/>
            <a:ext cx="2839680" cy="3416320"/>
          </a:xfrm>
          <a:prstGeom prst="rect">
            <a:avLst/>
          </a:prstGeom>
          <a:noFill/>
          <a:ln w="76200">
            <a:solidFill>
              <a:srgbClr val="149197"/>
            </a:solidFill>
          </a:ln>
        </p:spPr>
        <p:txBody>
          <a:bodyPr wrap="square" rtlCol="0">
            <a:spAutoFit/>
          </a:bodyPr>
          <a:lstStyle/>
          <a:p>
            <a:r>
              <a:rPr lang="en-GB"/>
              <a:t>Transition Meeting arranged for:</a:t>
            </a:r>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5" y="1515745"/>
            <a:ext cx="2763400" cy="3416320"/>
          </a:xfrm>
          <a:prstGeom prst="rect">
            <a:avLst/>
          </a:prstGeom>
          <a:noFill/>
          <a:ln w="76200">
            <a:solidFill>
              <a:srgbClr val="149197"/>
            </a:solidFill>
          </a:ln>
        </p:spPr>
        <p:txBody>
          <a:bodyPr wrap="square" rtlCol="0">
            <a:spAutoFit/>
          </a:bodyPr>
          <a:lstStyle/>
          <a:p>
            <a:r>
              <a:rPr lang="en-GB"/>
              <a:t>I will visit my setting on:</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3" name="TextBox 2">
            <a:extLst>
              <a:ext uri="{FF2B5EF4-FFF2-40B4-BE49-F238E27FC236}">
                <a16:creationId xmlns:a16="http://schemas.microsoft.com/office/drawing/2014/main" id="{E48F71FD-6520-305D-6FE7-4C35DF577D0B}"/>
              </a:ext>
            </a:extLst>
          </p:cNvPr>
          <p:cNvSpPr txBox="1"/>
          <p:nvPr/>
        </p:nvSpPr>
        <p:spPr>
          <a:xfrm>
            <a:off x="899592" y="5373216"/>
            <a:ext cx="7704856" cy="923330"/>
          </a:xfrm>
          <a:prstGeom prst="rect">
            <a:avLst/>
          </a:prstGeom>
          <a:noFill/>
          <a:ln w="76200">
            <a:solidFill>
              <a:srgbClr val="149197"/>
            </a:solidFill>
          </a:ln>
        </p:spPr>
        <p:txBody>
          <a:bodyPr wrap="square" rtlCol="0">
            <a:spAutoFit/>
          </a:bodyPr>
          <a:lstStyle/>
          <a:p>
            <a:r>
              <a:rPr lang="en-GB"/>
              <a:t>Important information you need to know…..</a:t>
            </a:r>
          </a:p>
          <a:p>
            <a:endParaRPr lang="en-GB"/>
          </a:p>
          <a:p>
            <a:endParaRPr lang="en-GB"/>
          </a:p>
        </p:txBody>
      </p:sp>
    </p:spTree>
    <p:extLst>
      <p:ext uri="{BB962C8B-B14F-4D97-AF65-F5344CB8AC3E}">
        <p14:creationId xmlns:p14="http://schemas.microsoft.com/office/powerpoint/2010/main" val="161317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D3C8-162C-1E62-5DD3-5753E2A5DDA8}"/>
              </a:ext>
            </a:extLst>
          </p:cNvPr>
          <p:cNvSpPr>
            <a:spLocks noGrp="1"/>
          </p:cNvSpPr>
          <p:nvPr>
            <p:ph type="title"/>
          </p:nvPr>
        </p:nvSpPr>
        <p:spPr/>
        <p:txBody>
          <a:bodyPr/>
          <a:lstStyle/>
          <a:p>
            <a:r>
              <a:rPr lang="en-GB" dirty="0"/>
              <a:t>Multi agency Record</a:t>
            </a:r>
          </a:p>
        </p:txBody>
      </p:sp>
      <p:graphicFrame>
        <p:nvGraphicFramePr>
          <p:cNvPr id="4" name="Content Placeholder 3">
            <a:extLst>
              <a:ext uri="{FF2B5EF4-FFF2-40B4-BE49-F238E27FC236}">
                <a16:creationId xmlns:a16="http://schemas.microsoft.com/office/drawing/2014/main" id="{17E626FD-5974-310D-5BA8-AEEA030A3E72}"/>
              </a:ext>
            </a:extLst>
          </p:cNvPr>
          <p:cNvGraphicFramePr>
            <a:graphicFrameLocks noGrp="1"/>
          </p:cNvGraphicFramePr>
          <p:nvPr>
            <p:ph idx="1"/>
            <p:extLst>
              <p:ext uri="{D42A27DB-BD31-4B8C-83A1-F6EECF244321}">
                <p14:modId xmlns:p14="http://schemas.microsoft.com/office/powerpoint/2010/main" val="3012330131"/>
              </p:ext>
            </p:extLst>
          </p:nvPr>
        </p:nvGraphicFramePr>
        <p:xfrm>
          <a:off x="457200" y="2071688"/>
          <a:ext cx="8229600" cy="2966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940663303"/>
                    </a:ext>
                  </a:extLst>
                </a:gridCol>
                <a:gridCol w="2743200">
                  <a:extLst>
                    <a:ext uri="{9D8B030D-6E8A-4147-A177-3AD203B41FA5}">
                      <a16:colId xmlns:a16="http://schemas.microsoft.com/office/drawing/2014/main" val="3868522124"/>
                    </a:ext>
                  </a:extLst>
                </a:gridCol>
                <a:gridCol w="2743200">
                  <a:extLst>
                    <a:ext uri="{9D8B030D-6E8A-4147-A177-3AD203B41FA5}">
                      <a16:colId xmlns:a16="http://schemas.microsoft.com/office/drawing/2014/main" val="3780471234"/>
                    </a:ext>
                  </a:extLst>
                </a:gridCol>
              </a:tblGrid>
              <a:tr h="370840">
                <a:tc>
                  <a:txBody>
                    <a:bodyPr/>
                    <a:lstStyle/>
                    <a:p>
                      <a:r>
                        <a:rPr lang="en-GB"/>
                        <a:t>People who support me</a:t>
                      </a:r>
                    </a:p>
                  </a:txBody>
                  <a:tcPr/>
                </a:tc>
                <a:tc>
                  <a:txBody>
                    <a:bodyPr/>
                    <a:lstStyle/>
                    <a:p>
                      <a:r>
                        <a:rPr lang="en-GB"/>
                        <a:t>Role/Service</a:t>
                      </a:r>
                    </a:p>
                  </a:txBody>
                  <a:tcPr/>
                </a:tc>
                <a:tc>
                  <a:txBody>
                    <a:bodyPr/>
                    <a:lstStyle/>
                    <a:p>
                      <a:r>
                        <a:rPr lang="en-GB"/>
                        <a:t>Contact information</a:t>
                      </a:r>
                    </a:p>
                  </a:txBody>
                  <a:tcPr/>
                </a:tc>
                <a:extLst>
                  <a:ext uri="{0D108BD9-81ED-4DB2-BD59-A6C34878D82A}">
                    <a16:rowId xmlns:a16="http://schemas.microsoft.com/office/drawing/2014/main" val="882387881"/>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71438171"/>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270074458"/>
                  </a:ext>
                </a:extLst>
              </a:tr>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80978406"/>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3477102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22155121"/>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79152508"/>
                  </a:ext>
                </a:extLst>
              </a:tr>
              <a:tr h="3708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56627642"/>
                  </a:ext>
                </a:extLst>
              </a:tr>
            </a:tbl>
          </a:graphicData>
        </a:graphic>
      </p:graphicFrame>
    </p:spTree>
    <p:extLst>
      <p:ext uri="{BB962C8B-B14F-4D97-AF65-F5344CB8AC3E}">
        <p14:creationId xmlns:p14="http://schemas.microsoft.com/office/powerpoint/2010/main" val="210270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B2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1DA1-3B01-376D-0C37-DD33861CA098}"/>
              </a:ext>
            </a:extLst>
          </p:cNvPr>
          <p:cNvSpPr>
            <a:spLocks noGrp="1"/>
          </p:cNvSpPr>
          <p:nvPr>
            <p:ph type="title"/>
          </p:nvPr>
        </p:nvSpPr>
        <p:spPr/>
        <p:txBody>
          <a:bodyPr/>
          <a:lstStyle/>
          <a:p>
            <a:r>
              <a:rPr lang="en-GB" dirty="0"/>
              <a:t>Transition to school checklist for practitioners</a:t>
            </a:r>
          </a:p>
        </p:txBody>
      </p:sp>
      <p:sp>
        <p:nvSpPr>
          <p:cNvPr id="3" name="Content Placeholder 2">
            <a:extLst>
              <a:ext uri="{FF2B5EF4-FFF2-40B4-BE49-F238E27FC236}">
                <a16:creationId xmlns:a16="http://schemas.microsoft.com/office/drawing/2014/main" id="{8DFAD9A2-FB5C-4542-E60F-4FA883C160A1}"/>
              </a:ext>
            </a:extLst>
          </p:cNvPr>
          <p:cNvSpPr>
            <a:spLocks noGrp="1"/>
          </p:cNvSpPr>
          <p:nvPr>
            <p:ph sz="half" idx="1"/>
          </p:nvPr>
        </p:nvSpPr>
        <p:spPr>
          <a:xfrm>
            <a:off x="457200" y="1600200"/>
            <a:ext cx="4038600" cy="4525963"/>
          </a:xfrm>
        </p:spPr>
        <p:txBody>
          <a:bodyPr/>
          <a:lstStyle/>
          <a:p>
            <a:pPr marL="0" indent="0">
              <a:buNone/>
            </a:pPr>
            <a:r>
              <a:rPr lang="en-GB" b="1" dirty="0"/>
              <a:t>Tick when complete</a:t>
            </a:r>
          </a:p>
          <a:p>
            <a:pPr marL="0" indent="0">
              <a:buNone/>
            </a:pPr>
            <a:endParaRPr lang="en-GB" b="1" dirty="0"/>
          </a:p>
          <a:p>
            <a:pPr>
              <a:buFont typeface="Wingdings" panose="05000000000000000000" pitchFamily="2" charset="2"/>
              <a:buChar char="q"/>
            </a:pPr>
            <a:r>
              <a:rPr lang="en-GB" sz="1800" dirty="0"/>
              <a:t>Admission application complete on portal</a:t>
            </a:r>
          </a:p>
          <a:p>
            <a:pPr>
              <a:buFont typeface="Wingdings" panose="05000000000000000000" pitchFamily="2" charset="2"/>
              <a:buChar char="q"/>
            </a:pPr>
            <a:r>
              <a:rPr lang="en-GB" sz="1800" dirty="0"/>
              <a:t>Initial contact with confirmed school</a:t>
            </a:r>
          </a:p>
          <a:p>
            <a:pPr>
              <a:buFont typeface="Wingdings" panose="05000000000000000000" pitchFamily="2" charset="2"/>
              <a:buChar char="q"/>
            </a:pPr>
            <a:r>
              <a:rPr lang="en-GB" sz="1800" dirty="0"/>
              <a:t>Arrange transition meeting </a:t>
            </a:r>
          </a:p>
          <a:p>
            <a:pPr>
              <a:buFont typeface="Wingdings" panose="05000000000000000000" pitchFamily="2" charset="2"/>
              <a:buChar char="q"/>
            </a:pPr>
            <a:r>
              <a:rPr lang="en-GB" sz="1800" dirty="0"/>
              <a:t>Review Transition guidance and starting reception advice to support Parents/carers </a:t>
            </a:r>
            <a:endParaRPr lang="en-GB" sz="1800" dirty="0">
              <a:solidFill>
                <a:srgbClr val="FF0000"/>
              </a:solidFill>
            </a:endParaRPr>
          </a:p>
          <a:p>
            <a:pPr>
              <a:buFont typeface="Wingdings" panose="05000000000000000000" pitchFamily="2" charset="2"/>
              <a:buChar char="q"/>
            </a:pPr>
            <a:r>
              <a:rPr lang="en-GB" sz="1800" dirty="0"/>
              <a:t>Review summative assessment with parent and share with teacher</a:t>
            </a:r>
          </a:p>
          <a:p>
            <a:pPr>
              <a:buFont typeface="Wingdings" panose="05000000000000000000" pitchFamily="2" charset="2"/>
              <a:buChar char="q"/>
            </a:pPr>
            <a:r>
              <a:rPr lang="en-GB" sz="1800" dirty="0"/>
              <a:t>Arrange school visits</a:t>
            </a:r>
          </a:p>
          <a:p>
            <a:pPr marL="0" indent="0">
              <a:buNone/>
            </a:pPr>
            <a:endParaRPr lang="en-GB" dirty="0"/>
          </a:p>
          <a:p>
            <a:pPr marL="0" indent="0">
              <a:buNone/>
            </a:pPr>
            <a:endParaRPr lang="en-GB" dirty="0"/>
          </a:p>
        </p:txBody>
      </p:sp>
      <p:sp>
        <p:nvSpPr>
          <p:cNvPr id="4" name="Content Placeholder 3">
            <a:extLst>
              <a:ext uri="{FF2B5EF4-FFF2-40B4-BE49-F238E27FC236}">
                <a16:creationId xmlns:a16="http://schemas.microsoft.com/office/drawing/2014/main" id="{7752D6D7-DBDD-566C-21DC-6DA53F8522C2}"/>
              </a:ext>
            </a:extLst>
          </p:cNvPr>
          <p:cNvSpPr>
            <a:spLocks noGrp="1"/>
          </p:cNvSpPr>
          <p:nvPr>
            <p:ph sz="half" idx="2"/>
          </p:nvPr>
        </p:nvSpPr>
        <p:spPr>
          <a:xfrm>
            <a:off x="4648200" y="1600200"/>
            <a:ext cx="4244280" cy="4764741"/>
          </a:xfrm>
        </p:spPr>
        <p:txBody>
          <a:bodyPr/>
          <a:lstStyle/>
          <a:p>
            <a:pPr marL="0" indent="0">
              <a:buNone/>
            </a:pPr>
            <a:r>
              <a:rPr lang="en-GB" b="1" dirty="0"/>
              <a:t>Additional information when relevant</a:t>
            </a:r>
          </a:p>
          <a:p>
            <a:pPr>
              <a:buFont typeface="Wingdings" panose="05000000000000000000" pitchFamily="2" charset="2"/>
              <a:buChar char="q"/>
            </a:pPr>
            <a:r>
              <a:rPr lang="en-GB" sz="1800" dirty="0"/>
              <a:t>Collaborate with parents on </a:t>
            </a:r>
            <a:r>
              <a:rPr lang="en-GB" sz="1800" dirty="0">
                <a:hlinkClick r:id="rId3"/>
              </a:rPr>
              <a:t>SEND Transition Passport </a:t>
            </a:r>
            <a:endParaRPr lang="en-GB" sz="1800" dirty="0">
              <a:solidFill>
                <a:srgbClr val="FF0000"/>
              </a:solidFill>
            </a:endParaRPr>
          </a:p>
          <a:p>
            <a:pPr>
              <a:buFont typeface="Wingdings" panose="05000000000000000000" pitchFamily="2" charset="2"/>
              <a:buChar char="q"/>
            </a:pPr>
            <a:r>
              <a:rPr lang="en-GB" sz="1800" dirty="0"/>
              <a:t>Agree transition meeting with school, parent and SENCO to review Transition Passport</a:t>
            </a:r>
          </a:p>
          <a:p>
            <a:pPr>
              <a:buFont typeface="Wingdings" panose="05000000000000000000" pitchFamily="2" charset="2"/>
              <a:buChar char="q"/>
            </a:pPr>
            <a:r>
              <a:rPr lang="en-GB" sz="1800" dirty="0"/>
              <a:t>Develop </a:t>
            </a:r>
            <a:r>
              <a:rPr lang="en-GB" sz="1800" dirty="0">
                <a:hlinkClick r:id="rId4"/>
              </a:rPr>
              <a:t>Transition Action Plan </a:t>
            </a:r>
            <a:r>
              <a:rPr lang="en-GB" sz="1800" dirty="0"/>
              <a:t>if required </a:t>
            </a:r>
          </a:p>
          <a:p>
            <a:pPr>
              <a:buFont typeface="Wingdings" panose="05000000000000000000" pitchFamily="2" charset="2"/>
              <a:buChar char="q"/>
            </a:pPr>
            <a:r>
              <a:rPr lang="en-GB" sz="1800" dirty="0"/>
              <a:t>Share supportive information such as One Page Profile/Health Care Plan/ Risk Assessment, EHCP or Provision Map</a:t>
            </a:r>
          </a:p>
          <a:p>
            <a:pPr>
              <a:buFont typeface="Wingdings" panose="05000000000000000000" pitchFamily="2" charset="2"/>
              <a:buChar char="q"/>
            </a:pPr>
            <a:r>
              <a:rPr lang="en-GB" sz="1800" dirty="0"/>
              <a:t>Share multiagency records in line with </a:t>
            </a:r>
            <a:r>
              <a:rPr lang="en-GB" sz="1800" dirty="0">
                <a:hlinkClick r:id="rId5"/>
              </a:rPr>
              <a:t>Berkshire West Safeguarding Children Partnership guidance</a:t>
            </a:r>
            <a:endParaRPr lang="en-GB" sz="1800" dirty="0"/>
          </a:p>
        </p:txBody>
      </p:sp>
    </p:spTree>
    <p:extLst>
      <p:ext uri="{BB962C8B-B14F-4D97-AF65-F5344CB8AC3E}">
        <p14:creationId xmlns:p14="http://schemas.microsoft.com/office/powerpoint/2010/main" val="116577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B2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93799" y="280417"/>
            <a:ext cx="5798616" cy="562074"/>
          </a:xfrm>
        </p:spPr>
        <p:txBody>
          <a:bodyPr/>
          <a:lstStyle/>
          <a:p>
            <a:r>
              <a:rPr lang="en-GB" sz="4000">
                <a:solidFill>
                  <a:srgbClr val="149197"/>
                </a:solidFill>
              </a:rPr>
              <a:t>Transition to School Visits</a:t>
            </a:r>
          </a:p>
        </p:txBody>
      </p:sp>
      <p:sp>
        <p:nvSpPr>
          <p:cNvPr id="4" name="TextBox 3">
            <a:extLst>
              <a:ext uri="{FF2B5EF4-FFF2-40B4-BE49-F238E27FC236}">
                <a16:creationId xmlns:a16="http://schemas.microsoft.com/office/drawing/2014/main" id="{DDC78483-F931-9D2D-FC52-D72FD6A228C6}"/>
              </a:ext>
            </a:extLst>
          </p:cNvPr>
          <p:cNvSpPr txBox="1"/>
          <p:nvPr/>
        </p:nvSpPr>
        <p:spPr>
          <a:xfrm>
            <a:off x="111905" y="1515745"/>
            <a:ext cx="2839680" cy="3416320"/>
          </a:xfrm>
          <a:prstGeom prst="rect">
            <a:avLst/>
          </a:prstGeom>
          <a:noFill/>
          <a:ln w="76200">
            <a:solidFill>
              <a:srgbClr val="149197"/>
            </a:solidFill>
          </a:ln>
        </p:spPr>
        <p:txBody>
          <a:bodyPr wrap="square" rtlCol="0">
            <a:spAutoFit/>
          </a:bodyPr>
          <a:lstStyle/>
          <a:p>
            <a:r>
              <a:rPr lang="en-GB"/>
              <a:t>Teachers visiting on:</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152160" y="1515745"/>
            <a:ext cx="2839680" cy="3416320"/>
          </a:xfrm>
          <a:prstGeom prst="rect">
            <a:avLst/>
          </a:prstGeom>
          <a:noFill/>
          <a:ln w="76200">
            <a:solidFill>
              <a:srgbClr val="149197"/>
            </a:solidFill>
          </a:ln>
        </p:spPr>
        <p:txBody>
          <a:bodyPr wrap="square" rtlCol="0">
            <a:spAutoFit/>
          </a:bodyPr>
          <a:lstStyle/>
          <a:p>
            <a:r>
              <a:rPr lang="en-GB"/>
              <a:t>Transition Meeting arranged for:</a:t>
            </a:r>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5" y="1515745"/>
            <a:ext cx="2763400" cy="3416320"/>
          </a:xfrm>
          <a:prstGeom prst="rect">
            <a:avLst/>
          </a:prstGeom>
          <a:noFill/>
          <a:ln w="76200">
            <a:solidFill>
              <a:srgbClr val="149197"/>
            </a:solidFill>
          </a:ln>
        </p:spPr>
        <p:txBody>
          <a:bodyPr wrap="square" rtlCol="0">
            <a:spAutoFit/>
          </a:bodyPr>
          <a:lstStyle/>
          <a:p>
            <a:r>
              <a:rPr lang="en-GB"/>
              <a:t>I will visit my school on:</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3" name="TextBox 2">
            <a:extLst>
              <a:ext uri="{FF2B5EF4-FFF2-40B4-BE49-F238E27FC236}">
                <a16:creationId xmlns:a16="http://schemas.microsoft.com/office/drawing/2014/main" id="{E48F71FD-6520-305D-6FE7-4C35DF577D0B}"/>
              </a:ext>
            </a:extLst>
          </p:cNvPr>
          <p:cNvSpPr txBox="1"/>
          <p:nvPr/>
        </p:nvSpPr>
        <p:spPr>
          <a:xfrm>
            <a:off x="899592" y="5373216"/>
            <a:ext cx="7704856" cy="923330"/>
          </a:xfrm>
          <a:prstGeom prst="rect">
            <a:avLst/>
          </a:prstGeom>
          <a:noFill/>
          <a:ln w="76200">
            <a:solidFill>
              <a:srgbClr val="149197"/>
            </a:solidFill>
          </a:ln>
        </p:spPr>
        <p:txBody>
          <a:bodyPr wrap="square" rtlCol="0">
            <a:spAutoFit/>
          </a:bodyPr>
          <a:lstStyle/>
          <a:p>
            <a:r>
              <a:rPr lang="en-GB"/>
              <a:t>Important information you need to know…..</a:t>
            </a:r>
          </a:p>
          <a:p>
            <a:endParaRPr lang="en-GB"/>
          </a:p>
          <a:p>
            <a:endParaRPr lang="en-GB"/>
          </a:p>
        </p:txBody>
      </p:sp>
    </p:spTree>
    <p:extLst>
      <p:ext uri="{BB962C8B-B14F-4D97-AF65-F5344CB8AC3E}">
        <p14:creationId xmlns:p14="http://schemas.microsoft.com/office/powerpoint/2010/main" val="401424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0F16B6-5045-B934-D45F-5CD989441496}"/>
              </a:ext>
            </a:extLst>
          </p:cNvPr>
          <p:cNvSpPr txBox="1">
            <a:spLocks noGrp="1"/>
          </p:cNvSpPr>
          <p:nvPr>
            <p:ph type="title" idx="4294967295"/>
          </p:nvPr>
        </p:nvSpPr>
        <p:spPr>
          <a:xfrm>
            <a:off x="3120975" y="260648"/>
            <a:ext cx="4464496" cy="2154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149197"/>
                </a:solidFill>
                <a:effectLst/>
                <a:uLnTx/>
                <a:uFillTx/>
                <a:latin typeface="Arial" panose="020B0604020202020204" pitchFamily="34" charset="0"/>
                <a:ea typeface="+mn-ea"/>
                <a:cs typeface="+mn-cs"/>
              </a:rPr>
              <a:t>This is 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149197"/>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My name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 like people to call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 was born on……………………………….</a:t>
            </a:r>
          </a:p>
        </p:txBody>
      </p:sp>
      <p:sp>
        <p:nvSpPr>
          <p:cNvPr id="8" name="TextBox 7">
            <a:extLst>
              <a:ext uri="{FF2B5EF4-FFF2-40B4-BE49-F238E27FC236}">
                <a16:creationId xmlns:a16="http://schemas.microsoft.com/office/drawing/2014/main" id="{68030FB1-0E07-0ADB-082B-400CE9FC2CAC}"/>
              </a:ext>
            </a:extLst>
          </p:cNvPr>
          <p:cNvSpPr txBox="1"/>
          <p:nvPr/>
        </p:nvSpPr>
        <p:spPr>
          <a:xfrm>
            <a:off x="179512" y="2636912"/>
            <a:ext cx="2808312" cy="2585323"/>
          </a:xfrm>
          <a:prstGeom prst="rect">
            <a:avLst/>
          </a:prstGeom>
          <a:noFill/>
          <a:ln w="76200">
            <a:solidFill>
              <a:srgbClr val="149197"/>
            </a:solidFill>
          </a:ln>
        </p:spPr>
        <p:txBody>
          <a:bodyPr wrap="square" rtlCol="0">
            <a:spAutoFit/>
          </a:bodyPr>
          <a:lstStyle/>
          <a:p>
            <a:r>
              <a:rPr lang="en-GB"/>
              <a:t>Things people admire about me…</a:t>
            </a:r>
          </a:p>
          <a:p>
            <a:endParaRPr lang="en-GB"/>
          </a:p>
          <a:p>
            <a:endParaRPr lang="en-GB"/>
          </a:p>
          <a:p>
            <a:endParaRPr lang="en-GB"/>
          </a:p>
          <a:p>
            <a:endParaRPr lang="en-GB"/>
          </a:p>
          <a:p>
            <a:endParaRPr lang="en-GB"/>
          </a:p>
          <a:p>
            <a:endParaRPr lang="en-GB"/>
          </a:p>
          <a:p>
            <a:endParaRPr lang="en-GB"/>
          </a:p>
        </p:txBody>
      </p:sp>
      <p:sp>
        <p:nvSpPr>
          <p:cNvPr id="9" name="TextBox 8">
            <a:extLst>
              <a:ext uri="{FF2B5EF4-FFF2-40B4-BE49-F238E27FC236}">
                <a16:creationId xmlns:a16="http://schemas.microsoft.com/office/drawing/2014/main" id="{88E27DF8-A139-6CAD-08B5-354DDF95D75C}"/>
              </a:ext>
            </a:extLst>
          </p:cNvPr>
          <p:cNvSpPr txBox="1"/>
          <p:nvPr/>
        </p:nvSpPr>
        <p:spPr>
          <a:xfrm>
            <a:off x="3177664" y="2636909"/>
            <a:ext cx="2808312" cy="2585323"/>
          </a:xfrm>
          <a:prstGeom prst="rect">
            <a:avLst/>
          </a:prstGeom>
          <a:noFill/>
          <a:ln w="76200">
            <a:solidFill>
              <a:srgbClr val="149197"/>
            </a:solidFill>
          </a:ln>
        </p:spPr>
        <p:txBody>
          <a:bodyPr wrap="square" rtlCol="0">
            <a:spAutoFit/>
          </a:bodyPr>
          <a:lstStyle/>
          <a:p>
            <a:r>
              <a:rPr lang="en-GB"/>
              <a:t>My favourite things are…</a:t>
            </a:r>
          </a:p>
          <a:p>
            <a:endParaRPr lang="en-GB"/>
          </a:p>
          <a:p>
            <a:endParaRPr lang="en-GB"/>
          </a:p>
          <a:p>
            <a:endParaRPr lang="en-GB"/>
          </a:p>
          <a:p>
            <a:endParaRPr lang="en-GB"/>
          </a:p>
          <a:p>
            <a:endParaRPr lang="en-GB"/>
          </a:p>
          <a:p>
            <a:endParaRPr lang="en-GB"/>
          </a:p>
          <a:p>
            <a:endParaRPr lang="en-GB"/>
          </a:p>
          <a:p>
            <a:endParaRPr lang="en-GB"/>
          </a:p>
        </p:txBody>
      </p:sp>
      <p:sp>
        <p:nvSpPr>
          <p:cNvPr id="10" name="TextBox 9">
            <a:extLst>
              <a:ext uri="{FF2B5EF4-FFF2-40B4-BE49-F238E27FC236}">
                <a16:creationId xmlns:a16="http://schemas.microsoft.com/office/drawing/2014/main" id="{E6D6D7C6-CA68-8171-F2D4-8A6BE513A989}"/>
              </a:ext>
            </a:extLst>
          </p:cNvPr>
          <p:cNvSpPr txBox="1"/>
          <p:nvPr/>
        </p:nvSpPr>
        <p:spPr>
          <a:xfrm>
            <a:off x="6175816" y="2636910"/>
            <a:ext cx="2808312" cy="2585323"/>
          </a:xfrm>
          <a:prstGeom prst="rect">
            <a:avLst/>
          </a:prstGeom>
          <a:noFill/>
          <a:ln w="76200">
            <a:solidFill>
              <a:srgbClr val="149197"/>
            </a:solidFill>
          </a:ln>
        </p:spPr>
        <p:txBody>
          <a:bodyPr wrap="square" rtlCol="0">
            <a:spAutoFit/>
          </a:bodyPr>
          <a:lstStyle/>
          <a:p>
            <a:r>
              <a:rPr lang="en-GB"/>
              <a:t>How I might communicate with you…</a:t>
            </a:r>
          </a:p>
          <a:p>
            <a:endParaRPr lang="en-GB"/>
          </a:p>
          <a:p>
            <a:endParaRPr lang="en-GB"/>
          </a:p>
          <a:p>
            <a:endParaRPr lang="en-GB"/>
          </a:p>
          <a:p>
            <a:endParaRPr lang="en-GB"/>
          </a:p>
          <a:p>
            <a:endParaRPr lang="en-GB"/>
          </a:p>
          <a:p>
            <a:endParaRPr lang="en-GB"/>
          </a:p>
          <a:p>
            <a:endParaRPr lang="en-GB"/>
          </a:p>
        </p:txBody>
      </p:sp>
      <p:sp>
        <p:nvSpPr>
          <p:cNvPr id="11" name="Rectangle 10">
            <a:extLst>
              <a:ext uri="{FF2B5EF4-FFF2-40B4-BE49-F238E27FC236}">
                <a16:creationId xmlns:a16="http://schemas.microsoft.com/office/drawing/2014/main" id="{598A2809-9AA2-E37F-E3E8-64F4D5CDAD57}"/>
              </a:ext>
              <a:ext uri="{C183D7F6-B498-43B3-948B-1728B52AA6E4}">
                <adec:decorative xmlns:adec="http://schemas.microsoft.com/office/drawing/2017/decorative" val="1"/>
              </a:ext>
            </a:extLst>
          </p:cNvPr>
          <p:cNvSpPr/>
          <p:nvPr/>
        </p:nvSpPr>
        <p:spPr>
          <a:xfrm>
            <a:off x="179512" y="260648"/>
            <a:ext cx="2808312" cy="1800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05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88CC70-A455-4CE6-F32F-3569915C88D3}"/>
              </a:ext>
            </a:extLst>
          </p:cNvPr>
          <p:cNvSpPr>
            <a:spLocks noGrp="1"/>
          </p:cNvSpPr>
          <p:nvPr>
            <p:ph type="title"/>
          </p:nvPr>
        </p:nvSpPr>
        <p:spPr>
          <a:xfrm>
            <a:off x="179512" y="116632"/>
            <a:ext cx="7344816" cy="1354162"/>
          </a:xfrm>
        </p:spPr>
        <p:txBody>
          <a:bodyPr/>
          <a:lstStyle/>
          <a:p>
            <a:r>
              <a:rPr lang="en-GB" sz="3600" dirty="0"/>
              <a:t>This space is for drawing, writing or photos I want to share with you about me.</a:t>
            </a:r>
          </a:p>
        </p:txBody>
      </p:sp>
    </p:spTree>
    <p:extLst>
      <p:ext uri="{BB962C8B-B14F-4D97-AF65-F5344CB8AC3E}">
        <p14:creationId xmlns:p14="http://schemas.microsoft.com/office/powerpoint/2010/main" val="321573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3394720" cy="562074"/>
          </a:xfrm>
        </p:spPr>
        <p:txBody>
          <a:bodyPr/>
          <a:lstStyle/>
          <a:p>
            <a:r>
              <a:rPr lang="en-GB">
                <a:solidFill>
                  <a:srgbClr val="FFC000"/>
                </a:solidFill>
              </a:rPr>
              <a:t>Relationships</a:t>
            </a:r>
          </a:p>
        </p:txBody>
      </p:sp>
      <p:pic>
        <p:nvPicPr>
          <p:cNvPr id="8" name="Picture 7" descr="Woman kissing toddler">
            <a:extLst>
              <a:ext uri="{FF2B5EF4-FFF2-40B4-BE49-F238E27FC236}">
                <a16:creationId xmlns:a16="http://schemas.microsoft.com/office/drawing/2014/main" id="{E39606E3-F287-BE6C-5E2B-D3810F25A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72" y="332656"/>
            <a:ext cx="2843808" cy="1895872"/>
          </a:xfrm>
          <a:prstGeom prst="rect">
            <a:avLst/>
          </a:prstGeom>
          <a:ln w="76200">
            <a:solidFill>
              <a:srgbClr val="FFCB28"/>
            </a:solidFill>
          </a:ln>
        </p:spPr>
      </p:pic>
      <p:sp>
        <p:nvSpPr>
          <p:cNvPr id="9" name="TextBox 8">
            <a:extLst>
              <a:ext uri="{FF2B5EF4-FFF2-40B4-BE49-F238E27FC236}">
                <a16:creationId xmlns:a16="http://schemas.microsoft.com/office/drawing/2014/main" id="{0FAC6886-2E95-8369-C08D-A78AD992FC39}"/>
              </a:ext>
            </a:extLst>
          </p:cNvPr>
          <p:cNvSpPr txBox="1"/>
          <p:nvPr/>
        </p:nvSpPr>
        <p:spPr>
          <a:xfrm>
            <a:off x="3253368" y="1052736"/>
            <a:ext cx="4248472" cy="369332"/>
          </a:xfrm>
          <a:prstGeom prst="rect">
            <a:avLst/>
          </a:prstGeom>
          <a:noFill/>
        </p:spPr>
        <p:txBody>
          <a:bodyPr wrap="square" rtlCol="0">
            <a:spAutoFit/>
          </a:bodyPr>
          <a:lstStyle/>
          <a:p>
            <a:r>
              <a:rPr lang="en-GB">
                <a:solidFill>
                  <a:srgbClr val="FFC000"/>
                </a:solidFill>
              </a:rPr>
              <a:t>The people in my world</a:t>
            </a:r>
          </a:p>
        </p:txBody>
      </p:sp>
      <p:sp>
        <p:nvSpPr>
          <p:cNvPr id="4" name="TextBox 3">
            <a:extLst>
              <a:ext uri="{FF2B5EF4-FFF2-40B4-BE49-F238E27FC236}">
                <a16:creationId xmlns:a16="http://schemas.microsoft.com/office/drawing/2014/main" id="{DDC78483-F931-9D2D-FC52-D72FD6A228C6}"/>
              </a:ext>
            </a:extLst>
          </p:cNvPr>
          <p:cNvSpPr txBox="1"/>
          <p:nvPr/>
        </p:nvSpPr>
        <p:spPr>
          <a:xfrm>
            <a:off x="188184" y="2898068"/>
            <a:ext cx="2839680" cy="2308324"/>
          </a:xfrm>
          <a:prstGeom prst="rect">
            <a:avLst/>
          </a:prstGeom>
          <a:noFill/>
          <a:ln w="76200">
            <a:solidFill>
              <a:srgbClr val="FFCB28"/>
            </a:solidFill>
          </a:ln>
        </p:spPr>
        <p:txBody>
          <a:bodyPr wrap="square" rtlCol="0">
            <a:spAutoFit/>
          </a:bodyPr>
          <a:lstStyle/>
          <a:p>
            <a:r>
              <a:rPr lang="en-GB"/>
              <a:t>Other people in my family are……</a:t>
            </a:r>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203848" y="2900099"/>
            <a:ext cx="2839680" cy="2308324"/>
          </a:xfrm>
          <a:prstGeom prst="rect">
            <a:avLst/>
          </a:prstGeom>
          <a:noFill/>
          <a:ln w="76200">
            <a:solidFill>
              <a:srgbClr val="FFCB28"/>
            </a:solidFill>
          </a:ln>
        </p:spPr>
        <p:txBody>
          <a:bodyPr wrap="square" rtlCol="0">
            <a:spAutoFit/>
          </a:bodyPr>
          <a:lstStyle/>
          <a:p>
            <a:r>
              <a:rPr lang="en-GB"/>
              <a:t>My friends are……</a:t>
            </a:r>
          </a:p>
          <a:p>
            <a:endParaRPr lang="en-GB"/>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6" y="2913889"/>
            <a:ext cx="2763400" cy="2308324"/>
          </a:xfrm>
          <a:prstGeom prst="rect">
            <a:avLst/>
          </a:prstGeom>
          <a:noFill/>
          <a:ln w="76200">
            <a:solidFill>
              <a:srgbClr val="FFCB28"/>
            </a:solidFill>
          </a:ln>
        </p:spPr>
        <p:txBody>
          <a:bodyPr wrap="square" rtlCol="0">
            <a:spAutoFit/>
          </a:bodyPr>
          <a:lstStyle/>
          <a:p>
            <a:r>
              <a:rPr lang="en-GB"/>
              <a:t>Other people who are important to me……</a:t>
            </a:r>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327071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88CC70-A455-4CE6-F32F-3569915C88D3}"/>
              </a:ext>
            </a:extLst>
          </p:cNvPr>
          <p:cNvSpPr>
            <a:spLocks noGrp="1"/>
          </p:cNvSpPr>
          <p:nvPr>
            <p:ph type="title"/>
          </p:nvPr>
        </p:nvSpPr>
        <p:spPr>
          <a:xfrm>
            <a:off x="179512" y="116632"/>
            <a:ext cx="7344816" cy="1354162"/>
          </a:xfrm>
        </p:spPr>
        <p:txBody>
          <a:bodyPr/>
          <a:lstStyle/>
          <a:p>
            <a:r>
              <a:rPr lang="en-GB" sz="3600">
                <a:solidFill>
                  <a:srgbClr val="FFCB28"/>
                </a:solidFill>
              </a:rPr>
              <a:t>This space is for drawing, writing or photos I want to share with you about my family.</a:t>
            </a:r>
          </a:p>
        </p:txBody>
      </p:sp>
    </p:spTree>
    <p:extLst>
      <p:ext uri="{BB962C8B-B14F-4D97-AF65-F5344CB8AC3E}">
        <p14:creationId xmlns:p14="http://schemas.microsoft.com/office/powerpoint/2010/main" val="98639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3394720" cy="562074"/>
          </a:xfrm>
        </p:spPr>
        <p:txBody>
          <a:bodyPr/>
          <a:lstStyle/>
          <a:p>
            <a:r>
              <a:rPr lang="en-GB">
                <a:solidFill>
                  <a:srgbClr val="E4610F"/>
                </a:solidFill>
              </a:rPr>
              <a:t>My Home</a:t>
            </a:r>
          </a:p>
        </p:txBody>
      </p:sp>
      <p:pic>
        <p:nvPicPr>
          <p:cNvPr id="7" name="Picture 6" descr="Adult and child playing with toys">
            <a:extLst>
              <a:ext uri="{FF2B5EF4-FFF2-40B4-BE49-F238E27FC236}">
                <a16:creationId xmlns:a16="http://schemas.microsoft.com/office/drawing/2014/main" id="{57B134BD-8092-DD99-BF29-5C7087DF5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4" y="188640"/>
            <a:ext cx="2806432" cy="1873036"/>
          </a:xfrm>
          <a:prstGeom prst="rect">
            <a:avLst/>
          </a:prstGeom>
          <a:ln w="76200">
            <a:solidFill>
              <a:srgbClr val="E4610F"/>
            </a:solidFill>
          </a:ln>
        </p:spPr>
      </p:pic>
      <p:sp>
        <p:nvSpPr>
          <p:cNvPr id="9" name="TextBox 8">
            <a:extLst>
              <a:ext uri="{FF2B5EF4-FFF2-40B4-BE49-F238E27FC236}">
                <a16:creationId xmlns:a16="http://schemas.microsoft.com/office/drawing/2014/main" id="{0FAC6886-2E95-8369-C08D-A78AD992FC39}"/>
              </a:ext>
            </a:extLst>
          </p:cNvPr>
          <p:cNvSpPr txBox="1"/>
          <p:nvPr/>
        </p:nvSpPr>
        <p:spPr>
          <a:xfrm>
            <a:off x="3325644" y="1095926"/>
            <a:ext cx="4248472" cy="369332"/>
          </a:xfrm>
          <a:prstGeom prst="rect">
            <a:avLst/>
          </a:prstGeom>
          <a:noFill/>
        </p:spPr>
        <p:txBody>
          <a:bodyPr wrap="square" rtlCol="0">
            <a:spAutoFit/>
          </a:bodyPr>
          <a:lstStyle/>
          <a:p>
            <a:r>
              <a:rPr lang="en-GB">
                <a:solidFill>
                  <a:srgbClr val="E4610F"/>
                </a:solidFill>
              </a:rPr>
              <a:t>My safe space</a:t>
            </a:r>
          </a:p>
        </p:txBody>
      </p:sp>
      <p:sp>
        <p:nvSpPr>
          <p:cNvPr id="4" name="TextBox 3">
            <a:extLst>
              <a:ext uri="{FF2B5EF4-FFF2-40B4-BE49-F238E27FC236}">
                <a16:creationId xmlns:a16="http://schemas.microsoft.com/office/drawing/2014/main" id="{DDC78483-F931-9D2D-FC52-D72FD6A228C6}"/>
              </a:ext>
            </a:extLst>
          </p:cNvPr>
          <p:cNvSpPr txBox="1"/>
          <p:nvPr/>
        </p:nvSpPr>
        <p:spPr>
          <a:xfrm>
            <a:off x="188184" y="2898068"/>
            <a:ext cx="2839680" cy="2031325"/>
          </a:xfrm>
          <a:prstGeom prst="rect">
            <a:avLst/>
          </a:prstGeom>
          <a:noFill/>
          <a:ln w="76200">
            <a:solidFill>
              <a:srgbClr val="E4610F"/>
            </a:solidFill>
          </a:ln>
        </p:spPr>
        <p:txBody>
          <a:bodyPr wrap="square" rtlCol="0">
            <a:spAutoFit/>
          </a:bodyPr>
          <a:lstStyle/>
          <a:p>
            <a:r>
              <a:rPr lang="en-GB"/>
              <a:t>People I live with……</a:t>
            </a:r>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203848" y="2900099"/>
            <a:ext cx="2839680" cy="2031325"/>
          </a:xfrm>
          <a:prstGeom prst="rect">
            <a:avLst/>
          </a:prstGeom>
          <a:noFill/>
          <a:ln w="76200">
            <a:solidFill>
              <a:srgbClr val="E4610F"/>
            </a:solidFill>
          </a:ln>
        </p:spPr>
        <p:txBody>
          <a:bodyPr wrap="square" rtlCol="0">
            <a:spAutoFit/>
          </a:bodyPr>
          <a:lstStyle/>
          <a:p>
            <a:r>
              <a:rPr lang="en-GB"/>
              <a:t>My favourite thing to do at home……</a:t>
            </a:r>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6" y="2913889"/>
            <a:ext cx="2763400" cy="2031325"/>
          </a:xfrm>
          <a:prstGeom prst="rect">
            <a:avLst/>
          </a:prstGeom>
          <a:noFill/>
          <a:ln w="76200">
            <a:solidFill>
              <a:srgbClr val="E4610F"/>
            </a:solidFill>
          </a:ln>
        </p:spPr>
        <p:txBody>
          <a:bodyPr wrap="square" rtlCol="0">
            <a:spAutoFit/>
          </a:bodyPr>
          <a:lstStyle/>
          <a:p>
            <a:r>
              <a:rPr lang="en-GB"/>
              <a:t>Family pets……</a:t>
            </a:r>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405591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3394720" cy="562074"/>
          </a:xfrm>
          <a:noFill/>
          <a:ln>
            <a:noFill/>
          </a:ln>
        </p:spPr>
        <p:txBody>
          <a:bodyPr/>
          <a:lstStyle/>
          <a:p>
            <a:r>
              <a:rPr lang="en-GB">
                <a:solidFill>
                  <a:srgbClr val="82B6D9"/>
                </a:solidFill>
              </a:rPr>
              <a:t>My learning</a:t>
            </a:r>
          </a:p>
        </p:txBody>
      </p:sp>
      <p:pic>
        <p:nvPicPr>
          <p:cNvPr id="10" name="Picture 9" descr="Child playing with letters">
            <a:extLst>
              <a:ext uri="{FF2B5EF4-FFF2-40B4-BE49-F238E27FC236}">
                <a16:creationId xmlns:a16="http://schemas.microsoft.com/office/drawing/2014/main" id="{1E71160E-88F6-9629-6FF1-F032E6B14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96" y="252410"/>
            <a:ext cx="2805368" cy="1873037"/>
          </a:xfrm>
          <a:prstGeom prst="rect">
            <a:avLst/>
          </a:prstGeom>
          <a:ln w="76200">
            <a:solidFill>
              <a:srgbClr val="82B6D9"/>
            </a:solidFill>
          </a:ln>
        </p:spPr>
      </p:pic>
      <p:sp>
        <p:nvSpPr>
          <p:cNvPr id="4" name="TextBox 3">
            <a:extLst>
              <a:ext uri="{FF2B5EF4-FFF2-40B4-BE49-F238E27FC236}">
                <a16:creationId xmlns:a16="http://schemas.microsoft.com/office/drawing/2014/main" id="{DDC78483-F931-9D2D-FC52-D72FD6A228C6}"/>
              </a:ext>
            </a:extLst>
          </p:cNvPr>
          <p:cNvSpPr txBox="1"/>
          <p:nvPr/>
        </p:nvSpPr>
        <p:spPr>
          <a:xfrm>
            <a:off x="188184" y="2898068"/>
            <a:ext cx="2839680" cy="2031325"/>
          </a:xfrm>
          <a:prstGeom prst="rect">
            <a:avLst/>
          </a:prstGeom>
          <a:noFill/>
          <a:ln w="76200">
            <a:solidFill>
              <a:srgbClr val="82B6D9"/>
            </a:solidFill>
          </a:ln>
        </p:spPr>
        <p:txBody>
          <a:bodyPr wrap="square" rtlCol="0">
            <a:spAutoFit/>
          </a:bodyPr>
          <a:lstStyle/>
          <a:p>
            <a:r>
              <a:rPr lang="en-GB"/>
              <a:t>I love to play with……</a:t>
            </a:r>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203848" y="2900099"/>
            <a:ext cx="2839680" cy="2031325"/>
          </a:xfrm>
          <a:prstGeom prst="rect">
            <a:avLst/>
          </a:prstGeom>
          <a:noFill/>
          <a:ln w="76200">
            <a:solidFill>
              <a:srgbClr val="82B6D9"/>
            </a:solidFill>
          </a:ln>
        </p:spPr>
        <p:txBody>
          <a:bodyPr wrap="square" rtlCol="0">
            <a:spAutoFit/>
          </a:bodyPr>
          <a:lstStyle/>
          <a:p>
            <a:r>
              <a:rPr lang="en-GB" dirty="0"/>
              <a:t>My favourite books or tv shows are……</a:t>
            </a:r>
          </a:p>
          <a:p>
            <a:endParaRPr lang="en-GB" dirty="0"/>
          </a:p>
          <a:p>
            <a:endParaRPr lang="en-GB" dirty="0"/>
          </a:p>
          <a:p>
            <a:endParaRPr lang="en-GB" dirty="0"/>
          </a:p>
          <a:p>
            <a:endParaRPr lang="en-GB" dirty="0"/>
          </a:p>
          <a:p>
            <a:endParaRPr lang="en-GB" dirty="0"/>
          </a:p>
        </p:txBody>
      </p:sp>
      <p:sp>
        <p:nvSpPr>
          <p:cNvPr id="6" name="TextBox 5">
            <a:extLst>
              <a:ext uri="{FF2B5EF4-FFF2-40B4-BE49-F238E27FC236}">
                <a16:creationId xmlns:a16="http://schemas.microsoft.com/office/drawing/2014/main" id="{5FD97BD5-CC99-A178-6F42-B7E62A3D35D3}"/>
              </a:ext>
            </a:extLst>
          </p:cNvPr>
          <p:cNvSpPr txBox="1"/>
          <p:nvPr/>
        </p:nvSpPr>
        <p:spPr>
          <a:xfrm>
            <a:off x="6192416" y="2913889"/>
            <a:ext cx="2763400" cy="2031325"/>
          </a:xfrm>
          <a:prstGeom prst="rect">
            <a:avLst/>
          </a:prstGeom>
          <a:noFill/>
          <a:ln w="76200">
            <a:solidFill>
              <a:srgbClr val="82B6D9"/>
            </a:solidFill>
          </a:ln>
        </p:spPr>
        <p:txBody>
          <a:bodyPr wrap="square" rtlCol="0">
            <a:spAutoFit/>
          </a:bodyPr>
          <a:lstStyle/>
          <a:p>
            <a:r>
              <a:rPr lang="en-GB"/>
              <a:t>I am really good at……</a:t>
            </a:r>
          </a:p>
          <a:p>
            <a:endParaRPr lang="en-GB"/>
          </a:p>
          <a:p>
            <a:endParaRPr lang="en-GB"/>
          </a:p>
          <a:p>
            <a:endParaRPr lang="en-GB"/>
          </a:p>
          <a:p>
            <a:endParaRPr lang="en-GB"/>
          </a:p>
          <a:p>
            <a:endParaRPr lang="en-GB"/>
          </a:p>
          <a:p>
            <a:endParaRPr lang="en-GB"/>
          </a:p>
        </p:txBody>
      </p:sp>
      <p:sp>
        <p:nvSpPr>
          <p:cNvPr id="3" name="TextBox 2">
            <a:extLst>
              <a:ext uri="{FF2B5EF4-FFF2-40B4-BE49-F238E27FC236}">
                <a16:creationId xmlns:a16="http://schemas.microsoft.com/office/drawing/2014/main" id="{1009DB25-A1F9-D556-7A16-147170601DEC}"/>
              </a:ext>
            </a:extLst>
          </p:cNvPr>
          <p:cNvSpPr txBox="1"/>
          <p:nvPr/>
        </p:nvSpPr>
        <p:spPr>
          <a:xfrm>
            <a:off x="1403648" y="5229200"/>
            <a:ext cx="6408712" cy="923330"/>
          </a:xfrm>
          <a:prstGeom prst="rect">
            <a:avLst/>
          </a:prstGeom>
          <a:noFill/>
          <a:ln w="76200">
            <a:solidFill>
              <a:srgbClr val="82B6D9"/>
            </a:solidFill>
          </a:ln>
        </p:spPr>
        <p:txBody>
          <a:bodyPr wrap="square" rtlCol="0">
            <a:spAutoFit/>
          </a:bodyPr>
          <a:lstStyle/>
          <a:p>
            <a:r>
              <a:rPr lang="en-GB"/>
              <a:t>I am working on…..</a:t>
            </a:r>
          </a:p>
          <a:p>
            <a:endParaRPr lang="en-GB"/>
          </a:p>
          <a:p>
            <a:endParaRPr lang="en-GB"/>
          </a:p>
        </p:txBody>
      </p:sp>
      <p:sp>
        <p:nvSpPr>
          <p:cNvPr id="7" name="TextBox 6">
            <a:extLst>
              <a:ext uri="{FF2B5EF4-FFF2-40B4-BE49-F238E27FC236}">
                <a16:creationId xmlns:a16="http://schemas.microsoft.com/office/drawing/2014/main" id="{274EEA86-8280-6B22-06EE-E6B3F6CA104C}"/>
              </a:ext>
            </a:extLst>
          </p:cNvPr>
          <p:cNvSpPr txBox="1"/>
          <p:nvPr/>
        </p:nvSpPr>
        <p:spPr>
          <a:xfrm>
            <a:off x="3237880" y="1178716"/>
            <a:ext cx="3212728" cy="369332"/>
          </a:xfrm>
          <a:prstGeom prst="rect">
            <a:avLst/>
          </a:prstGeom>
          <a:noFill/>
        </p:spPr>
        <p:txBody>
          <a:bodyPr wrap="square" rtlCol="0">
            <a:spAutoFit/>
          </a:bodyPr>
          <a:lstStyle/>
          <a:p>
            <a:r>
              <a:rPr lang="en-GB">
                <a:solidFill>
                  <a:srgbClr val="82B6D9"/>
                </a:solidFill>
              </a:rPr>
              <a:t>Play, creativity and Curiosity</a:t>
            </a:r>
          </a:p>
        </p:txBody>
      </p:sp>
    </p:spTree>
    <p:extLst>
      <p:ext uri="{BB962C8B-B14F-4D97-AF65-F5344CB8AC3E}">
        <p14:creationId xmlns:p14="http://schemas.microsoft.com/office/powerpoint/2010/main" val="306572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4358456" cy="562074"/>
          </a:xfrm>
        </p:spPr>
        <p:txBody>
          <a:bodyPr/>
          <a:lstStyle/>
          <a:p>
            <a:r>
              <a:rPr lang="en-GB" sz="4000">
                <a:solidFill>
                  <a:srgbClr val="D60093"/>
                </a:solidFill>
              </a:rPr>
              <a:t>My Communication</a:t>
            </a:r>
          </a:p>
        </p:txBody>
      </p:sp>
      <p:pic>
        <p:nvPicPr>
          <p:cNvPr id="10" name="Picture 9" descr="Woman with boy">
            <a:extLst>
              <a:ext uri="{FF2B5EF4-FFF2-40B4-BE49-F238E27FC236}">
                <a16:creationId xmlns:a16="http://schemas.microsoft.com/office/drawing/2014/main" id="{FCF3ECF8-F5D9-2D7C-04F8-981108BA0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83" y="476672"/>
            <a:ext cx="2763829" cy="1842773"/>
          </a:xfrm>
          <a:prstGeom prst="rect">
            <a:avLst/>
          </a:prstGeom>
          <a:ln w="76200">
            <a:solidFill>
              <a:srgbClr val="D60093"/>
            </a:solidFill>
          </a:ln>
        </p:spPr>
      </p:pic>
      <p:sp>
        <p:nvSpPr>
          <p:cNvPr id="9" name="TextBox 8">
            <a:extLst>
              <a:ext uri="{FF2B5EF4-FFF2-40B4-BE49-F238E27FC236}">
                <a16:creationId xmlns:a16="http://schemas.microsoft.com/office/drawing/2014/main" id="{0FAC6886-2E95-8369-C08D-A78AD992FC39}"/>
              </a:ext>
            </a:extLst>
          </p:cNvPr>
          <p:cNvSpPr txBox="1"/>
          <p:nvPr/>
        </p:nvSpPr>
        <p:spPr>
          <a:xfrm>
            <a:off x="3229992" y="928437"/>
            <a:ext cx="4248472" cy="369332"/>
          </a:xfrm>
          <a:prstGeom prst="rect">
            <a:avLst/>
          </a:prstGeom>
          <a:noFill/>
        </p:spPr>
        <p:txBody>
          <a:bodyPr wrap="square" rtlCol="0">
            <a:spAutoFit/>
          </a:bodyPr>
          <a:lstStyle/>
          <a:p>
            <a:r>
              <a:rPr lang="en-GB">
                <a:solidFill>
                  <a:srgbClr val="D60093"/>
                </a:solidFill>
              </a:rPr>
              <a:t>How I interact with you</a:t>
            </a:r>
          </a:p>
        </p:txBody>
      </p:sp>
      <p:sp>
        <p:nvSpPr>
          <p:cNvPr id="4" name="TextBox 3">
            <a:extLst>
              <a:ext uri="{FF2B5EF4-FFF2-40B4-BE49-F238E27FC236}">
                <a16:creationId xmlns:a16="http://schemas.microsoft.com/office/drawing/2014/main" id="{DDC78483-F931-9D2D-FC52-D72FD6A228C6}"/>
              </a:ext>
            </a:extLst>
          </p:cNvPr>
          <p:cNvSpPr txBox="1"/>
          <p:nvPr/>
        </p:nvSpPr>
        <p:spPr>
          <a:xfrm>
            <a:off x="188184" y="2898068"/>
            <a:ext cx="2839680" cy="2585323"/>
          </a:xfrm>
          <a:prstGeom prst="rect">
            <a:avLst/>
          </a:prstGeom>
          <a:noFill/>
          <a:ln w="76200">
            <a:solidFill>
              <a:srgbClr val="D60093"/>
            </a:solidFill>
          </a:ln>
        </p:spPr>
        <p:txBody>
          <a:bodyPr wrap="square" rtlCol="0">
            <a:spAutoFit/>
          </a:bodyPr>
          <a:lstStyle/>
          <a:p>
            <a:r>
              <a:rPr lang="en-GB"/>
              <a:t>I communicate by…..</a:t>
            </a:r>
          </a:p>
          <a:p>
            <a:endParaRPr lang="en-GB"/>
          </a:p>
          <a:p>
            <a:endParaRPr lang="en-GB"/>
          </a:p>
          <a:p>
            <a:endParaRPr lang="en-GB"/>
          </a:p>
          <a:p>
            <a:endParaRPr lang="en-GB"/>
          </a:p>
          <a:p>
            <a:endParaRPr lang="en-GB"/>
          </a:p>
          <a:p>
            <a:endParaRPr lang="en-GB"/>
          </a:p>
          <a:p>
            <a:endParaRPr lang="en-GB"/>
          </a:p>
          <a:p>
            <a:endParaRPr lang="en-GB"/>
          </a:p>
        </p:txBody>
      </p:sp>
      <p:sp>
        <p:nvSpPr>
          <p:cNvPr id="5" name="TextBox 4">
            <a:extLst>
              <a:ext uri="{FF2B5EF4-FFF2-40B4-BE49-F238E27FC236}">
                <a16:creationId xmlns:a16="http://schemas.microsoft.com/office/drawing/2014/main" id="{4911FB19-B9FC-5927-EDBF-F8C02A065BD1}"/>
              </a:ext>
            </a:extLst>
          </p:cNvPr>
          <p:cNvSpPr txBox="1"/>
          <p:nvPr/>
        </p:nvSpPr>
        <p:spPr>
          <a:xfrm>
            <a:off x="3203848" y="2900099"/>
            <a:ext cx="2839680" cy="2585323"/>
          </a:xfrm>
          <a:prstGeom prst="rect">
            <a:avLst/>
          </a:prstGeom>
          <a:noFill/>
          <a:ln w="76200">
            <a:solidFill>
              <a:srgbClr val="D60093"/>
            </a:solidFill>
          </a:ln>
        </p:spPr>
        <p:txBody>
          <a:bodyPr wrap="square" rtlCol="0">
            <a:spAutoFit/>
          </a:bodyPr>
          <a:lstStyle/>
          <a:p>
            <a:r>
              <a:rPr lang="en-GB"/>
              <a:t>When I am happy, other people will know because I……</a:t>
            </a:r>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5FD97BD5-CC99-A178-6F42-B7E62A3D35D3}"/>
              </a:ext>
            </a:extLst>
          </p:cNvPr>
          <p:cNvSpPr txBox="1"/>
          <p:nvPr/>
        </p:nvSpPr>
        <p:spPr>
          <a:xfrm>
            <a:off x="6192416" y="2913889"/>
            <a:ext cx="2763400" cy="2585323"/>
          </a:xfrm>
          <a:prstGeom prst="rect">
            <a:avLst/>
          </a:prstGeom>
          <a:noFill/>
          <a:ln w="76200">
            <a:solidFill>
              <a:srgbClr val="D60093"/>
            </a:solidFill>
          </a:ln>
        </p:spPr>
        <p:txBody>
          <a:bodyPr wrap="square" rtlCol="0">
            <a:spAutoFit/>
          </a:bodyPr>
          <a:lstStyle/>
          <a:p>
            <a:r>
              <a:rPr lang="en-GB"/>
              <a:t>When I am sad, other people will know because I……</a:t>
            </a:r>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353808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DEA0-75B8-BB52-1346-8A64A515DB4F}"/>
              </a:ext>
            </a:extLst>
          </p:cNvPr>
          <p:cNvSpPr>
            <a:spLocks noGrp="1"/>
          </p:cNvSpPr>
          <p:nvPr>
            <p:ph type="title"/>
          </p:nvPr>
        </p:nvSpPr>
        <p:spPr>
          <a:xfrm>
            <a:off x="3237880" y="332656"/>
            <a:ext cx="4358456" cy="562074"/>
          </a:xfrm>
        </p:spPr>
        <p:txBody>
          <a:bodyPr/>
          <a:lstStyle/>
          <a:p>
            <a:r>
              <a:rPr lang="en-GB" sz="4000">
                <a:solidFill>
                  <a:srgbClr val="800080"/>
                </a:solidFill>
              </a:rPr>
              <a:t>My Emotions</a:t>
            </a:r>
          </a:p>
        </p:txBody>
      </p:sp>
      <p:pic>
        <p:nvPicPr>
          <p:cNvPr id="11" name="Picture 10" descr="Kid playing on swing">
            <a:extLst>
              <a:ext uri="{FF2B5EF4-FFF2-40B4-BE49-F238E27FC236}">
                <a16:creationId xmlns:a16="http://schemas.microsoft.com/office/drawing/2014/main" id="{38224415-4FB7-525A-9910-741F9BCA4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44" y="188640"/>
            <a:ext cx="2632839" cy="1754326"/>
          </a:xfrm>
          <a:prstGeom prst="rect">
            <a:avLst/>
          </a:prstGeom>
          <a:ln w="76200">
            <a:solidFill>
              <a:srgbClr val="800080"/>
            </a:solidFill>
          </a:ln>
        </p:spPr>
      </p:pic>
      <p:sp>
        <p:nvSpPr>
          <p:cNvPr id="9" name="TextBox 8">
            <a:extLst>
              <a:ext uri="{FF2B5EF4-FFF2-40B4-BE49-F238E27FC236}">
                <a16:creationId xmlns:a16="http://schemas.microsoft.com/office/drawing/2014/main" id="{0FAC6886-2E95-8369-C08D-A78AD992FC39}"/>
              </a:ext>
            </a:extLst>
          </p:cNvPr>
          <p:cNvSpPr txBox="1"/>
          <p:nvPr/>
        </p:nvSpPr>
        <p:spPr>
          <a:xfrm>
            <a:off x="3229992" y="928437"/>
            <a:ext cx="4248472" cy="369332"/>
          </a:xfrm>
          <a:prstGeom prst="rect">
            <a:avLst/>
          </a:prstGeom>
          <a:noFill/>
        </p:spPr>
        <p:txBody>
          <a:bodyPr wrap="square" rtlCol="0">
            <a:spAutoFit/>
          </a:bodyPr>
          <a:lstStyle/>
          <a:p>
            <a:r>
              <a:rPr lang="en-GB">
                <a:solidFill>
                  <a:srgbClr val="800080"/>
                </a:solidFill>
              </a:rPr>
              <a:t>How I interact with you</a:t>
            </a:r>
          </a:p>
        </p:txBody>
      </p:sp>
      <p:sp>
        <p:nvSpPr>
          <p:cNvPr id="4" name="TextBox 3">
            <a:extLst>
              <a:ext uri="{FF2B5EF4-FFF2-40B4-BE49-F238E27FC236}">
                <a16:creationId xmlns:a16="http://schemas.microsoft.com/office/drawing/2014/main" id="{DDC78483-F931-9D2D-FC52-D72FD6A228C6}"/>
              </a:ext>
            </a:extLst>
          </p:cNvPr>
          <p:cNvSpPr txBox="1"/>
          <p:nvPr/>
        </p:nvSpPr>
        <p:spPr>
          <a:xfrm>
            <a:off x="166272" y="2635238"/>
            <a:ext cx="8776304" cy="1754326"/>
          </a:xfrm>
          <a:prstGeom prst="rect">
            <a:avLst/>
          </a:prstGeom>
          <a:noFill/>
          <a:ln w="76200">
            <a:solidFill>
              <a:srgbClr val="800080"/>
            </a:solidFill>
          </a:ln>
        </p:spPr>
        <p:txBody>
          <a:bodyPr wrap="square" rtlCol="0">
            <a:spAutoFit/>
          </a:bodyPr>
          <a:lstStyle/>
          <a:p>
            <a:r>
              <a:rPr lang="en-GB"/>
              <a:t>Things that me me happy or excited…..</a:t>
            </a:r>
          </a:p>
          <a:p>
            <a:endParaRPr lang="en-GB"/>
          </a:p>
          <a:p>
            <a:endParaRPr lang="en-GB"/>
          </a:p>
          <a:p>
            <a:r>
              <a:rPr lang="en-GB"/>
              <a:t>When I am happy or excited you will see me doing…..</a:t>
            </a:r>
          </a:p>
          <a:p>
            <a:endParaRPr lang="en-GB"/>
          </a:p>
          <a:p>
            <a:endParaRPr lang="en-GB"/>
          </a:p>
        </p:txBody>
      </p:sp>
      <p:sp>
        <p:nvSpPr>
          <p:cNvPr id="7" name="TextBox 6">
            <a:extLst>
              <a:ext uri="{FF2B5EF4-FFF2-40B4-BE49-F238E27FC236}">
                <a16:creationId xmlns:a16="http://schemas.microsoft.com/office/drawing/2014/main" id="{C0218A73-6B5D-140E-5CAE-3C31FA4A87D5}"/>
              </a:ext>
            </a:extLst>
          </p:cNvPr>
          <p:cNvSpPr txBox="1"/>
          <p:nvPr/>
        </p:nvSpPr>
        <p:spPr>
          <a:xfrm>
            <a:off x="183848" y="4653136"/>
            <a:ext cx="8776304" cy="1754326"/>
          </a:xfrm>
          <a:prstGeom prst="rect">
            <a:avLst/>
          </a:prstGeom>
          <a:noFill/>
          <a:ln w="76200">
            <a:solidFill>
              <a:srgbClr val="800080"/>
            </a:solidFill>
          </a:ln>
        </p:spPr>
        <p:txBody>
          <a:bodyPr wrap="square" rtlCol="0">
            <a:spAutoFit/>
          </a:bodyPr>
          <a:lstStyle/>
          <a:p>
            <a:r>
              <a:rPr lang="en-GB"/>
              <a:t>Things that me sad or angry…..</a:t>
            </a:r>
          </a:p>
          <a:p>
            <a:endParaRPr lang="en-GB"/>
          </a:p>
          <a:p>
            <a:endParaRPr lang="en-GB"/>
          </a:p>
          <a:p>
            <a:r>
              <a:rPr lang="en-GB"/>
              <a:t>When I am sad or angry, you will see me doing…..</a:t>
            </a:r>
          </a:p>
          <a:p>
            <a:endParaRPr lang="en-GB"/>
          </a:p>
          <a:p>
            <a:endParaRPr lang="en-GB"/>
          </a:p>
        </p:txBody>
      </p:sp>
    </p:spTree>
    <p:extLst>
      <p:ext uri="{BB962C8B-B14F-4D97-AF65-F5344CB8AC3E}">
        <p14:creationId xmlns:p14="http://schemas.microsoft.com/office/powerpoint/2010/main" val="1432051546"/>
      </p:ext>
    </p:extLst>
  </p:cSld>
  <p:clrMapOvr>
    <a:masterClrMapping/>
  </p:clrMapOvr>
</p:sld>
</file>

<file path=ppt/theme/theme1.xml><?xml version="1.0" encoding="utf-8"?>
<a:theme xmlns:a="http://schemas.openxmlformats.org/drawingml/2006/main" name="BFfC_powerpoint_template">
  <a:themeElements>
    <a:clrScheme name="Custom 2">
      <a:dk1>
        <a:srgbClr val="3C3C3B"/>
      </a:dk1>
      <a:lt1>
        <a:srgbClr val="FFFFFF"/>
      </a:lt1>
      <a:dk2>
        <a:srgbClr val="3C3C3B"/>
      </a:dk2>
      <a:lt2>
        <a:srgbClr val="BFC0BE"/>
      </a:lt2>
      <a:accent1>
        <a:srgbClr val="1A9195"/>
      </a:accent1>
      <a:accent2>
        <a:srgbClr val="81B6D9"/>
      </a:accent2>
      <a:accent3>
        <a:srgbClr val="FFFFFF"/>
      </a:accent3>
      <a:accent4>
        <a:srgbClr val="FECA27"/>
      </a:accent4>
      <a:accent5>
        <a:srgbClr val="E3610F"/>
      </a:accent5>
      <a:accent6>
        <a:srgbClr val="1A3C8C"/>
      </a:accent6>
      <a:hlink>
        <a:srgbClr val="009999"/>
      </a:hlink>
      <a:folHlink>
        <a:srgbClr val="81B6D9"/>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7F2A8F4F-A770-44FB-A469-A507A0CABD28}" vid="{909E2590-CC66-4F22-BE1C-B3ADEB5080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71359C85D140499C09BE819F122C93" ma:contentTypeVersion="20" ma:contentTypeDescription="Create a new document." ma:contentTypeScope="" ma:versionID="239f15833068e3481530f1da52813d89">
  <xsd:schema xmlns:xsd="http://www.w3.org/2001/XMLSchema" xmlns:xs="http://www.w3.org/2001/XMLSchema" xmlns:p="http://schemas.microsoft.com/office/2006/metadata/properties" xmlns:ns2="fb12c54a-bf8a-41ea-b72b-e424f0ef188d" xmlns:ns3="fc977a06-92da-4dba-ac47-6a6145922dc4" targetNamespace="http://schemas.microsoft.com/office/2006/metadata/properties" ma:root="true" ma:fieldsID="4b326a2c4c9e963055294f73905fac16" ns2:_="" ns3:_="">
    <xsd:import namespace="fb12c54a-bf8a-41ea-b72b-e424f0ef188d"/>
    <xsd:import namespace="fc977a06-92da-4dba-ac47-6a6145922dc4"/>
    <xsd:element name="properties">
      <xsd:complexType>
        <xsd:sequence>
          <xsd:element name="documentManagement">
            <xsd:complexType>
              <xsd:all>
                <xsd:element ref="ns2:i2fad5b4592e49cb948e2fd0264cf68f" minOccurs="0"/>
                <xsd:element ref="ns3:TaxCatchAll" minOccurs="0"/>
                <xsd:element ref="ns2:e04f32acc3434c22b5f68733e507a353"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2c54a-bf8a-41ea-b72b-e424f0ef188d" elementFormDefault="qualified">
    <xsd:import namespace="http://schemas.microsoft.com/office/2006/documentManagement/types"/>
    <xsd:import namespace="http://schemas.microsoft.com/office/infopath/2007/PartnerControls"/>
    <xsd:element name="i2fad5b4592e49cb948e2fd0264cf68f" ma:index="9" nillable="true" ma:taxonomy="true" ma:internalName="i2fad5b4592e49cb948e2fd0264cf68f" ma:taxonomyFieldName="OrgTeam" ma:displayName="Organisation Team" ma:default="1;#Early Help and Prevention - Under 5s Service - Early Years|15ca4f4e-b7d2-4e87-8a22-4a57a62319d8" ma:fieldId="{22fad5b4-592e-49cb-948e-2fd0264cf68f}" ma:sspId="7bef11b6-0958-4610-a2c8-35c8ec14b7d6" ma:termSetId="f77e901d-c966-4efa-8340-3d233957aaac" ma:anchorId="00000000-0000-0000-0000-000000000000" ma:open="false" ma:isKeyword="false">
      <xsd:complexType>
        <xsd:sequence>
          <xsd:element ref="pc:Terms" minOccurs="0" maxOccurs="1"/>
        </xsd:sequence>
      </xsd:complexType>
    </xsd:element>
    <xsd:element name="e04f32acc3434c22b5f68733e507a353" ma:index="12" nillable="true" ma:taxonomy="true" ma:internalName="e04f32acc3434c22b5f68733e507a353" ma:taxonomyFieldName="SecClass" ma:displayName="Classification" ma:default="2;#OFFICIAL-SENSITIVE|f543468c-2ac9-4632-b1ad-d0cc89fccbd7" ma:fieldId="{e04f32ac-c343-4c22-b5f6-8733e507a353}" ma:sspId="7bef11b6-0958-4610-a2c8-35c8ec14b7d6" ma:termSetId="a0f0737d-c306-4eb0-97fb-b953aadcf95e" ma:anchorId="00000000-0000-0000-0000-000000000000" ma:open="fals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bef11b6-0958-4610-a2c8-35c8ec14b7d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977a06-92da-4dba-ac47-6a6145922dc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60bd5d-4aff-446f-a8d3-b49c43d4efd4}" ma:internalName="TaxCatchAll" ma:showField="CatchAllData" ma:web="fc977a06-92da-4dba-ac47-6a6145922dc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c977a06-92da-4dba-ac47-6a6145922dc4">
      <Value>2</Value>
      <Value>1</Value>
    </TaxCatchAll>
    <e04f32acc3434c22b5f68733e507a353 xmlns="fb12c54a-bf8a-41ea-b72b-e424f0ef188d">
      <Terms xmlns="http://schemas.microsoft.com/office/infopath/2007/PartnerControls">
        <TermInfo xmlns="http://schemas.microsoft.com/office/infopath/2007/PartnerControls">
          <TermName xmlns="http://schemas.microsoft.com/office/infopath/2007/PartnerControls">OFFICIAL-SENSITIVE</TermName>
          <TermId xmlns="http://schemas.microsoft.com/office/infopath/2007/PartnerControls">f543468c-2ac9-4632-b1ad-d0cc89fccbd7</TermId>
        </TermInfo>
      </Terms>
    </e04f32acc3434c22b5f68733e507a353>
    <lcf76f155ced4ddcb4097134ff3c332f xmlns="fb12c54a-bf8a-41ea-b72b-e424f0ef188d">
      <Terms xmlns="http://schemas.microsoft.com/office/infopath/2007/PartnerControls"/>
    </lcf76f155ced4ddcb4097134ff3c332f>
    <i2fad5b4592e49cb948e2fd0264cf68f xmlns="fb12c54a-bf8a-41ea-b72b-e424f0ef188d">
      <Terms xmlns="http://schemas.microsoft.com/office/infopath/2007/PartnerControls">
        <TermInfo xmlns="http://schemas.microsoft.com/office/infopath/2007/PartnerControls">
          <TermName xmlns="http://schemas.microsoft.com/office/infopath/2007/PartnerControls">Early Help and Prevention - Under 5s Service - Early Years</TermName>
          <TermId xmlns="http://schemas.microsoft.com/office/infopath/2007/PartnerControls">15ca4f4e-b7d2-4e87-8a22-4a57a62319d8</TermId>
        </TermInfo>
      </Terms>
    </i2fad5b4592e49cb948e2fd0264cf68f>
  </documentManagement>
</p:properties>
</file>

<file path=customXml/itemProps1.xml><?xml version="1.0" encoding="utf-8"?>
<ds:datastoreItem xmlns:ds="http://schemas.openxmlformats.org/officeDocument/2006/customXml" ds:itemID="{511CCF78-C55B-4D0E-A054-DAB4A0F6D2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2c54a-bf8a-41ea-b72b-e424f0ef188d"/>
    <ds:schemaRef ds:uri="fc977a06-92da-4dba-ac47-6a614592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804F53-249B-44E5-B41F-C280AB48CBE8}">
  <ds:schemaRefs>
    <ds:schemaRef ds:uri="http://schemas.microsoft.com/sharepoint/v3/contenttype/forms"/>
  </ds:schemaRefs>
</ds:datastoreItem>
</file>

<file path=customXml/itemProps3.xml><?xml version="1.0" encoding="utf-8"?>
<ds:datastoreItem xmlns:ds="http://schemas.openxmlformats.org/officeDocument/2006/customXml" ds:itemID="{CE72B64C-4642-461C-BA99-5A4397E6B029}">
  <ds:schemaRefs>
    <ds:schemaRef ds:uri="http://purl.org/dc/terms/"/>
    <ds:schemaRef ds:uri="http://schemas.microsoft.com/office/2006/documentManagement/types"/>
    <ds:schemaRef ds:uri="http://www.w3.org/XML/1998/namespace"/>
    <ds:schemaRef ds:uri="fb12c54a-bf8a-41ea-b72b-e424f0ef188d"/>
    <ds:schemaRef ds:uri="http://purl.org/dc/elements/1.1/"/>
    <ds:schemaRef ds:uri="http://schemas.openxmlformats.org/package/2006/metadata/core-properties"/>
    <ds:schemaRef ds:uri="fc977a06-92da-4dba-ac47-6a6145922dc4"/>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TotalTime>
  <Words>622</Words>
  <Application>Microsoft Office PowerPoint</Application>
  <PresentationFormat>On-screen Show (4:3)</PresentationFormat>
  <Paragraphs>234</Paragraphs>
  <Slides>17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Trebuchet MS</vt:lpstr>
      <vt:lpstr>Wingdings</vt:lpstr>
      <vt:lpstr>BFfC_powerpoint_template</vt:lpstr>
      <vt:lpstr>All About Me - April 2025</vt:lpstr>
      <vt:lpstr>This is me!  My name is………………………………….. I like people to call me…………………… I was born on……………………………….</vt:lpstr>
      <vt:lpstr>This space is for drawing, writing or photos I want to share with you about me.</vt:lpstr>
      <vt:lpstr>Relationships</vt:lpstr>
      <vt:lpstr>This space is for drawing, writing or photos I want to share with you about my family.</vt:lpstr>
      <vt:lpstr>My Home</vt:lpstr>
      <vt:lpstr>My learning</vt:lpstr>
      <vt:lpstr>My Communication</vt:lpstr>
      <vt:lpstr>My Emotions</vt:lpstr>
      <vt:lpstr>My Health</vt:lpstr>
      <vt:lpstr>This booklet will help adults in my setting get to know me. Use this information to plan fun experiences and meet my needs.  Complete alongside parents to help with my transition</vt:lpstr>
      <vt:lpstr>Additional pages</vt:lpstr>
      <vt:lpstr>Starting Early Years Setting Checklist for practitioners</vt:lpstr>
      <vt:lpstr>Transition to Early Years Setting Visits</vt:lpstr>
      <vt:lpstr>Multi agency Record</vt:lpstr>
      <vt:lpstr>Transition to school checklist for practitioners</vt:lpstr>
      <vt:lpstr>Transition to School Visits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Quinn, Annaliese</dc:creator>
  <cp:lastModifiedBy>Smith, Angela</cp:lastModifiedBy>
  <cp:revision>3</cp:revision>
  <cp:lastPrinted>2018-02-08T17:55:16Z</cp:lastPrinted>
  <dcterms:created xsi:type="dcterms:W3CDTF">2021-05-24T13:17:28Z</dcterms:created>
  <dcterms:modified xsi:type="dcterms:W3CDTF">2025-06-26T08:44:06Z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Name">
    <vt:lpwstr>Unclassified</vt:lpwstr>
  </property>
  <property fmtid="{D5CDD505-2E9C-101B-9397-08002B2CF9AE}" pid="3" name="ClassificationMarking">
    <vt:lpwstr>Classification: UNCLASSIFIED</vt:lpwstr>
  </property>
  <property fmtid="{D5CDD505-2E9C-101B-9397-08002B2CF9AE}" pid="4" name="ClassificationMadeBy">
    <vt:lpwstr>RBC\grovlin</vt:lpwstr>
  </property>
  <property fmtid="{D5CDD505-2E9C-101B-9397-08002B2CF9AE}" pid="5" name="ClassificationMadeExternally">
    <vt:lpwstr>No</vt:lpwstr>
  </property>
  <property fmtid="{D5CDD505-2E9C-101B-9397-08002B2CF9AE}" pid="6" name="ClassificationMadeOn">
    <vt:filetime>2017-08-23T08:26:41Z</vt:filetime>
  </property>
  <property fmtid="{D5CDD505-2E9C-101B-9397-08002B2CF9AE}" pid="7" name="ContentTypeId">
    <vt:lpwstr>0x0101007A71359C85D140499C09BE819F122C93</vt:lpwstr>
  </property>
  <property fmtid="{D5CDD505-2E9C-101B-9397-08002B2CF9AE}" pid="8" name="MediaServiceImageTags">
    <vt:lpwstr/>
  </property>
  <property fmtid="{D5CDD505-2E9C-101B-9397-08002B2CF9AE}" pid="9" name="OrgTeam">
    <vt:lpwstr>1;#Early Help and Prevention - Under 5s Service - Early Years|15ca4f4e-b7d2-4e87-8a22-4a57a62319d8</vt:lpwstr>
  </property>
  <property fmtid="{D5CDD505-2E9C-101B-9397-08002B2CF9AE}" pid="10" name="SecClass">
    <vt:lpwstr>2;#OFFICIAL-SENSITIVE|f543468c-2ac9-4632-b1ad-d0cc89fccbd7</vt:lpwstr>
  </property>
</Properties>
</file>