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56" r:id="rId2"/>
    <p:sldId id="335" r:id="rId3"/>
    <p:sldId id="336" r:id="rId4"/>
    <p:sldId id="334" r:id="rId5"/>
    <p:sldId id="337" r:id="rId6"/>
    <p:sldId id="338" r:id="rId7"/>
    <p:sldId id="342" r:id="rId8"/>
    <p:sldId id="343" r:id="rId9"/>
    <p:sldId id="298" r:id="rId10"/>
    <p:sldId id="299" r:id="rId11"/>
    <p:sldId id="340" r:id="rId12"/>
    <p:sldId id="300" r:id="rId13"/>
    <p:sldId id="325" r:id="rId14"/>
    <p:sldId id="344" r:id="rId15"/>
    <p:sldId id="339" r:id="rId16"/>
    <p:sldId id="304" r:id="rId17"/>
    <p:sldId id="329" r:id="rId18"/>
    <p:sldId id="328" r:id="rId19"/>
    <p:sldId id="341" r:id="rId20"/>
    <p:sldId id="312" r:id="rId21"/>
  </p:sldIdLst>
  <p:sldSz cx="9144000" cy="6858000" type="screen4x3"/>
  <p:notesSz cx="6810375" cy="9942513"/>
  <p:defaultTextStyle>
    <a:defPPr>
      <a:defRPr lang="en-GB"/>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2">
          <p15:clr>
            <a:srgbClr val="A4A3A4"/>
          </p15:clr>
        </p15:guide>
        <p15:guide id="2" pos="2145">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9197"/>
    <a:srgbClr val="FFCB28"/>
    <a:srgbClr val="E4610F"/>
    <a:srgbClr val="82B6D9"/>
    <a:srgbClr val="FDD95E"/>
    <a:srgbClr val="BBE0E3"/>
    <a:srgbClr val="149196"/>
    <a:srgbClr val="D60093"/>
    <a:srgbClr val="8000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455" autoAdjust="0"/>
    <p:restoredTop sz="95735" autoAdjust="0"/>
  </p:normalViewPr>
  <p:slideViewPr>
    <p:cSldViewPr>
      <p:cViewPr varScale="1">
        <p:scale>
          <a:sx n="127" d="100"/>
          <a:sy n="127" d="100"/>
        </p:scale>
        <p:origin x="1112"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0" d="100"/>
          <a:sy n="60" d="100"/>
        </p:scale>
        <p:origin x="-1882" y="-103"/>
      </p:cViewPr>
      <p:guideLst>
        <p:guide orient="horz" pos="3132"/>
        <p:guide pos="214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6EDC3A2-7768-47A6-A8F4-2CA7BB6657DF}"/>
              </a:ext>
            </a:extLst>
          </p:cNvPr>
          <p:cNvSpPr>
            <a:spLocks noGrp="1"/>
          </p:cNvSpPr>
          <p:nvPr>
            <p:ph type="hdr" sz="quarter"/>
          </p:nvPr>
        </p:nvSpPr>
        <p:spPr>
          <a:xfrm>
            <a:off x="0" y="0"/>
            <a:ext cx="2951163" cy="496888"/>
          </a:xfrm>
          <a:prstGeom prst="rect">
            <a:avLst/>
          </a:prstGeom>
        </p:spPr>
        <p:txBody>
          <a:bodyPr vert="horz" lIns="91440" tIns="45720" rIns="91440" bIns="45720" rtlCol="0"/>
          <a:lstStyle>
            <a:lvl1pPr algn="l">
              <a:defRPr sz="1200" smtClean="0">
                <a:latin typeface="Arial" charset="0"/>
              </a:defRPr>
            </a:lvl1pPr>
          </a:lstStyle>
          <a:p>
            <a:pPr>
              <a:defRPr/>
            </a:pPr>
            <a:r>
              <a:rPr lang="en-GB"/>
              <a:t>Classification: UNCLASSIFIED
</a:t>
            </a:r>
          </a:p>
        </p:txBody>
      </p:sp>
      <p:sp>
        <p:nvSpPr>
          <p:cNvPr id="3" name="Date Placeholder 2">
            <a:extLst>
              <a:ext uri="{FF2B5EF4-FFF2-40B4-BE49-F238E27FC236}">
                <a16:creationId xmlns:a16="http://schemas.microsoft.com/office/drawing/2014/main" id="{3EDA29C6-D2B9-41FC-814C-B1DCB9CCF012}"/>
              </a:ext>
            </a:extLst>
          </p:cNvPr>
          <p:cNvSpPr>
            <a:spLocks noGrp="1"/>
          </p:cNvSpPr>
          <p:nvPr>
            <p:ph type="dt" sz="quarter" idx="1"/>
          </p:nvPr>
        </p:nvSpPr>
        <p:spPr>
          <a:xfrm>
            <a:off x="3857625" y="0"/>
            <a:ext cx="2951163" cy="496888"/>
          </a:xfrm>
          <a:prstGeom prst="rect">
            <a:avLst/>
          </a:prstGeom>
        </p:spPr>
        <p:txBody>
          <a:bodyPr vert="horz" lIns="91440" tIns="45720" rIns="91440" bIns="45720" rtlCol="0"/>
          <a:lstStyle>
            <a:lvl1pPr algn="r">
              <a:defRPr sz="1200">
                <a:latin typeface="Arial" charset="0"/>
              </a:defRPr>
            </a:lvl1pPr>
          </a:lstStyle>
          <a:p>
            <a:pPr>
              <a:defRPr/>
            </a:pPr>
            <a:fld id="{1074A154-B3D3-464F-A15A-55ECFF4F8707}" type="datetimeFigureOut">
              <a:rPr lang="en-GB"/>
              <a:pPr>
                <a:defRPr/>
              </a:pPr>
              <a:t>21/11/2024</a:t>
            </a:fld>
            <a:endParaRPr lang="en-GB"/>
          </a:p>
        </p:txBody>
      </p:sp>
      <p:sp>
        <p:nvSpPr>
          <p:cNvPr id="4" name="Footer Placeholder 3">
            <a:extLst>
              <a:ext uri="{FF2B5EF4-FFF2-40B4-BE49-F238E27FC236}">
                <a16:creationId xmlns:a16="http://schemas.microsoft.com/office/drawing/2014/main" id="{A73BD8C7-E767-4B47-BBD6-8C6A0B4DD2DB}"/>
              </a:ext>
            </a:extLst>
          </p:cNvPr>
          <p:cNvSpPr>
            <a:spLocks noGrp="1"/>
          </p:cNvSpPr>
          <p:nvPr>
            <p:ph type="ftr" sz="quarter" idx="2"/>
          </p:nvPr>
        </p:nvSpPr>
        <p:spPr>
          <a:xfrm>
            <a:off x="0" y="9444038"/>
            <a:ext cx="2951163" cy="496887"/>
          </a:xfrm>
          <a:prstGeom prst="rect">
            <a:avLst/>
          </a:prstGeom>
        </p:spPr>
        <p:txBody>
          <a:bodyPr vert="horz" lIns="91440" tIns="45720" rIns="91440" bIns="45720" rtlCol="0" anchor="b"/>
          <a:lstStyle>
            <a:lvl1pPr algn="l">
              <a:defRPr sz="1200" smtClean="0">
                <a:latin typeface="Arial" charset="0"/>
              </a:defRPr>
            </a:lvl1pPr>
          </a:lstStyle>
          <a:p>
            <a:pPr>
              <a:defRPr/>
            </a:pPr>
            <a:r>
              <a:rPr lang="en-GB"/>
              <a:t>
Classification: UNCLASSIFIED</a:t>
            </a:r>
          </a:p>
        </p:txBody>
      </p:sp>
      <p:sp>
        <p:nvSpPr>
          <p:cNvPr id="5" name="Slide Number Placeholder 4">
            <a:extLst>
              <a:ext uri="{FF2B5EF4-FFF2-40B4-BE49-F238E27FC236}">
                <a16:creationId xmlns:a16="http://schemas.microsoft.com/office/drawing/2014/main" id="{D770E2A1-CF95-49EB-976C-24B617777C3B}"/>
              </a:ext>
            </a:extLst>
          </p:cNvPr>
          <p:cNvSpPr>
            <a:spLocks noGrp="1"/>
          </p:cNvSpPr>
          <p:nvPr>
            <p:ph type="sldNum" sz="quarter" idx="3"/>
          </p:nvPr>
        </p:nvSpPr>
        <p:spPr>
          <a:xfrm>
            <a:off x="3857625" y="9444038"/>
            <a:ext cx="2951163" cy="4968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2E35AC91-0C82-4363-B044-E8DE4D491CA5}" type="slidenum">
              <a:rPr lang="en-GB" altLang="en-US"/>
              <a:pPr/>
              <a:t>‹#›</a:t>
            </a:fld>
            <a:endParaRPr lang="en-GB" altLang="en-US"/>
          </a:p>
        </p:txBody>
      </p:sp>
    </p:spTree>
    <p:extLst>
      <p:ext uri="{BB962C8B-B14F-4D97-AF65-F5344CB8AC3E}">
        <p14:creationId xmlns:p14="http://schemas.microsoft.com/office/powerpoint/2010/main" val="48948009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623E5F1-CD49-4E12-89AD-61D1FBFCC8CC}"/>
              </a:ext>
            </a:extLst>
          </p:cNvPr>
          <p:cNvSpPr>
            <a:spLocks noGrp="1"/>
          </p:cNvSpPr>
          <p:nvPr>
            <p:ph type="hdr" sz="quarter"/>
          </p:nvPr>
        </p:nvSpPr>
        <p:spPr>
          <a:xfrm>
            <a:off x="0" y="0"/>
            <a:ext cx="2951163" cy="496888"/>
          </a:xfrm>
          <a:prstGeom prst="rect">
            <a:avLst/>
          </a:prstGeom>
        </p:spPr>
        <p:txBody>
          <a:bodyPr vert="horz" lIns="91440" tIns="45720" rIns="91440" bIns="45720" rtlCol="0"/>
          <a:lstStyle>
            <a:lvl1pPr algn="l">
              <a:defRPr sz="1200" smtClean="0">
                <a:latin typeface="Arial" charset="0"/>
              </a:defRPr>
            </a:lvl1pPr>
          </a:lstStyle>
          <a:p>
            <a:pPr>
              <a:defRPr/>
            </a:pPr>
            <a:r>
              <a:rPr lang="en-GB"/>
              <a:t>Classification: UNCLASSIFIED
</a:t>
            </a:r>
          </a:p>
        </p:txBody>
      </p:sp>
      <p:sp>
        <p:nvSpPr>
          <p:cNvPr id="3" name="Date Placeholder 2">
            <a:extLst>
              <a:ext uri="{FF2B5EF4-FFF2-40B4-BE49-F238E27FC236}">
                <a16:creationId xmlns:a16="http://schemas.microsoft.com/office/drawing/2014/main" id="{2EE642F8-E33A-4BC1-A7FA-B659F778B64C}"/>
              </a:ext>
            </a:extLst>
          </p:cNvPr>
          <p:cNvSpPr>
            <a:spLocks noGrp="1"/>
          </p:cNvSpPr>
          <p:nvPr>
            <p:ph type="dt" idx="1"/>
          </p:nvPr>
        </p:nvSpPr>
        <p:spPr>
          <a:xfrm>
            <a:off x="3857625" y="0"/>
            <a:ext cx="2951163" cy="496888"/>
          </a:xfrm>
          <a:prstGeom prst="rect">
            <a:avLst/>
          </a:prstGeom>
        </p:spPr>
        <p:txBody>
          <a:bodyPr vert="horz" lIns="91440" tIns="45720" rIns="91440" bIns="45720" rtlCol="0"/>
          <a:lstStyle>
            <a:lvl1pPr algn="r">
              <a:defRPr sz="1200">
                <a:latin typeface="Arial" charset="0"/>
              </a:defRPr>
            </a:lvl1pPr>
          </a:lstStyle>
          <a:p>
            <a:pPr>
              <a:defRPr/>
            </a:pPr>
            <a:fld id="{9D262FCA-DE80-41A8-BE36-C8577621A18C}" type="datetimeFigureOut">
              <a:rPr lang="en-GB"/>
              <a:pPr>
                <a:defRPr/>
              </a:pPr>
              <a:t>21/11/2024</a:t>
            </a:fld>
            <a:endParaRPr lang="en-GB"/>
          </a:p>
        </p:txBody>
      </p:sp>
      <p:sp>
        <p:nvSpPr>
          <p:cNvPr id="4" name="Slide Image Placeholder 3">
            <a:extLst>
              <a:ext uri="{FF2B5EF4-FFF2-40B4-BE49-F238E27FC236}">
                <a16:creationId xmlns:a16="http://schemas.microsoft.com/office/drawing/2014/main" id="{7E906B3F-50B9-4C6F-8C3E-04293CFF354D}"/>
              </a:ext>
            </a:extLst>
          </p:cNvPr>
          <p:cNvSpPr>
            <a:spLocks noGrp="1" noRot="1" noChangeAspect="1"/>
          </p:cNvSpPr>
          <p:nvPr>
            <p:ph type="sldImg" idx="2"/>
          </p:nvPr>
        </p:nvSpPr>
        <p:spPr>
          <a:xfrm>
            <a:off x="920750" y="746125"/>
            <a:ext cx="4968875" cy="372745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id="{1439C415-BE11-4BAE-854D-25D8F2B95239}"/>
              </a:ext>
            </a:extLst>
          </p:cNvPr>
          <p:cNvSpPr>
            <a:spLocks noGrp="1"/>
          </p:cNvSpPr>
          <p:nvPr>
            <p:ph type="body" sz="quarter" idx="3"/>
          </p:nvPr>
        </p:nvSpPr>
        <p:spPr>
          <a:xfrm>
            <a:off x="681038" y="4722813"/>
            <a:ext cx="5448300" cy="4473575"/>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C99C9FD5-2042-42FD-B53D-6427E8A931DB}"/>
              </a:ext>
            </a:extLst>
          </p:cNvPr>
          <p:cNvSpPr>
            <a:spLocks noGrp="1"/>
          </p:cNvSpPr>
          <p:nvPr>
            <p:ph type="ftr" sz="quarter" idx="4"/>
          </p:nvPr>
        </p:nvSpPr>
        <p:spPr>
          <a:xfrm>
            <a:off x="0" y="9444038"/>
            <a:ext cx="2951163" cy="496887"/>
          </a:xfrm>
          <a:prstGeom prst="rect">
            <a:avLst/>
          </a:prstGeom>
        </p:spPr>
        <p:txBody>
          <a:bodyPr vert="horz" lIns="91440" tIns="45720" rIns="91440" bIns="45720" rtlCol="0" anchor="b"/>
          <a:lstStyle>
            <a:lvl1pPr algn="l">
              <a:defRPr sz="1200" smtClean="0">
                <a:latin typeface="Arial" charset="0"/>
              </a:defRPr>
            </a:lvl1pPr>
          </a:lstStyle>
          <a:p>
            <a:pPr>
              <a:defRPr/>
            </a:pPr>
            <a:r>
              <a:rPr lang="en-GB"/>
              <a:t>
Classification: UNCLASSIFIED</a:t>
            </a:r>
          </a:p>
        </p:txBody>
      </p:sp>
      <p:sp>
        <p:nvSpPr>
          <p:cNvPr id="7" name="Slide Number Placeholder 6">
            <a:extLst>
              <a:ext uri="{FF2B5EF4-FFF2-40B4-BE49-F238E27FC236}">
                <a16:creationId xmlns:a16="http://schemas.microsoft.com/office/drawing/2014/main" id="{247A7CB1-9208-4FF8-B9BB-D29E89A264BB}"/>
              </a:ext>
            </a:extLst>
          </p:cNvPr>
          <p:cNvSpPr>
            <a:spLocks noGrp="1"/>
          </p:cNvSpPr>
          <p:nvPr>
            <p:ph type="sldNum" sz="quarter" idx="5"/>
          </p:nvPr>
        </p:nvSpPr>
        <p:spPr>
          <a:xfrm>
            <a:off x="3857625" y="9444038"/>
            <a:ext cx="2951163" cy="4968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974C17AA-070E-487A-916B-70062B3E5FAC}" type="slidenum">
              <a:rPr lang="en-GB" altLang="en-US"/>
              <a:pPr/>
              <a:t>‹#›</a:t>
            </a:fld>
            <a:endParaRPr lang="en-GB" altLang="en-US"/>
          </a:p>
        </p:txBody>
      </p:sp>
    </p:spTree>
    <p:extLst>
      <p:ext uri="{BB962C8B-B14F-4D97-AF65-F5344CB8AC3E}">
        <p14:creationId xmlns:p14="http://schemas.microsoft.com/office/powerpoint/2010/main" val="3573328158"/>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D14BD5EF-858D-45A0-B2B2-BA08DEE6A28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a:extLst>
              <a:ext uri="{FF2B5EF4-FFF2-40B4-BE49-F238E27FC236}">
                <a16:creationId xmlns:a16="http://schemas.microsoft.com/office/drawing/2014/main" id="{33C0D661-F86D-4B7B-B6C4-7486703C622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3316" name="Slide Number Placeholder 3">
            <a:extLst>
              <a:ext uri="{FF2B5EF4-FFF2-40B4-BE49-F238E27FC236}">
                <a16:creationId xmlns:a16="http://schemas.microsoft.com/office/drawing/2014/main" id="{BCBDE395-23D0-4E60-BFD9-59F3C11EE02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9AECCD46-D1F3-4B04-845F-875747EA81F8}" type="slidenum">
              <a:rPr lang="en-GB" altLang="en-US">
                <a:latin typeface="Arial" panose="020B0604020202020204" pitchFamily="34" charset="0"/>
              </a:rPr>
              <a:pPr eaLnBrk="1" hangingPunct="1">
                <a:spcBef>
                  <a:spcPct val="0"/>
                </a:spcBef>
              </a:pPr>
              <a:t>1</a:t>
            </a:fld>
            <a:endParaRPr lang="en-GB" altLang="en-US">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p:spPr>
        <p:txBody>
          <a:bodyPr/>
          <a:lstStyle/>
          <a:p>
            <a:r>
              <a:rPr lang="en-GB" altLang="en-US" dirty="0"/>
              <a:t>Need to be concrete observable behaviour</a:t>
            </a:r>
          </a:p>
          <a:p>
            <a:r>
              <a:rPr lang="en-GB" altLang="en-US" dirty="0"/>
              <a:t>Quite often we seen targets of the child can already do</a:t>
            </a:r>
          </a:p>
          <a:p>
            <a:r>
              <a:rPr lang="en-GB" altLang="en-US" dirty="0"/>
              <a:t>Or targets that are not SMART – cannot be measured or reviewed easily as to whether child is making progress</a:t>
            </a:r>
          </a:p>
          <a:p>
            <a:r>
              <a:rPr lang="en-GB" altLang="en-US" dirty="0"/>
              <a:t>Targets are vague that is it not clear what staff are supporting as next step </a:t>
            </a:r>
          </a:p>
          <a:p>
            <a:endParaRPr lang="en-GB" altLang="en-US" dirty="0"/>
          </a:p>
          <a:p>
            <a:r>
              <a:rPr lang="en-GB" altLang="en-US" dirty="0" err="1"/>
              <a:t>Consistant</a:t>
            </a:r>
            <a:r>
              <a:rPr lang="en-GB" altLang="en-US" dirty="0"/>
              <a:t> with other professionals working with the child </a:t>
            </a:r>
            <a:r>
              <a:rPr lang="en-GB" altLang="en-US" dirty="0" err="1"/>
              <a:t>ie</a:t>
            </a:r>
            <a:r>
              <a:rPr lang="en-GB" altLang="en-US" dirty="0"/>
              <a:t> portage or SLT.</a:t>
            </a:r>
          </a:p>
        </p:txBody>
      </p:sp>
      <p:sp>
        <p:nvSpPr>
          <p:cNvPr id="82948" name="Footer Placeholder 3"/>
          <p:cNvSpPr>
            <a:spLocks noGrp="1"/>
          </p:cNvSpPr>
          <p:nvPr>
            <p:ph type="ftr" sz="quarter" idx="4"/>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GB" altLang="en-US"/>
              <a:t>
Classification: OFFICIAL-SENSITIVE</a:t>
            </a:r>
          </a:p>
        </p:txBody>
      </p:sp>
      <p:sp>
        <p:nvSpPr>
          <p:cNvPr id="82949" name="Slide Number Placeholder 4"/>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516B3A9F-F8D6-44F6-813E-45023E1C012D}" type="slidenum">
              <a:rPr lang="en-GB" altLang="en-US" smtClean="0"/>
              <a:pPr eaLnBrk="1" hangingPunct="1">
                <a:spcBef>
                  <a:spcPct val="0"/>
                </a:spcBef>
              </a:pPr>
              <a:t>12</a:t>
            </a:fld>
            <a:endParaRPr lang="en-GB"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Activity together?</a:t>
            </a:r>
          </a:p>
        </p:txBody>
      </p:sp>
      <p:sp>
        <p:nvSpPr>
          <p:cNvPr id="4" name="Slide Number Placeholder 3"/>
          <p:cNvSpPr>
            <a:spLocks noGrp="1"/>
          </p:cNvSpPr>
          <p:nvPr>
            <p:ph type="sldNum" sz="quarter" idx="10"/>
          </p:nvPr>
        </p:nvSpPr>
        <p:spPr/>
        <p:txBody>
          <a:bodyPr/>
          <a:lstStyle/>
          <a:p>
            <a:fld id="{974C17AA-070E-487A-916B-70062B3E5FAC}" type="slidenum">
              <a:rPr lang="en-GB" altLang="en-US" smtClean="0"/>
              <a:pPr/>
              <a:t>13</a:t>
            </a:fld>
            <a:endParaRPr lang="en-GB" altLang="en-US"/>
          </a:p>
        </p:txBody>
      </p:sp>
    </p:spTree>
    <p:extLst>
      <p:ext uri="{BB962C8B-B14F-4D97-AF65-F5344CB8AC3E}">
        <p14:creationId xmlns:p14="http://schemas.microsoft.com/office/powerpoint/2010/main" val="27083462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p:spPr>
        <p:txBody>
          <a:bodyPr/>
          <a:lstStyle/>
          <a:p>
            <a:endParaRPr lang="en-GB" altLang="en-US" dirty="0"/>
          </a:p>
        </p:txBody>
      </p:sp>
      <p:sp>
        <p:nvSpPr>
          <p:cNvPr id="87044" name="Footer Placeholder 3"/>
          <p:cNvSpPr>
            <a:spLocks noGrp="1"/>
          </p:cNvSpPr>
          <p:nvPr>
            <p:ph type="ftr" sz="quarter" idx="4"/>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GB" altLang="en-US"/>
              <a:t>
Classification: OFFICIAL-SENSITIVE</a:t>
            </a:r>
          </a:p>
        </p:txBody>
      </p:sp>
      <p:sp>
        <p:nvSpPr>
          <p:cNvPr id="87045" name="Slide Number Placeholder 4"/>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2C6C6C97-C7F2-4557-B1C2-7CDF218FC3F3}" type="slidenum">
              <a:rPr lang="en-GB" altLang="en-US" smtClean="0"/>
              <a:pPr eaLnBrk="1" hangingPunct="1">
                <a:spcBef>
                  <a:spcPct val="0"/>
                </a:spcBef>
              </a:pPr>
              <a:t>16</a:t>
            </a:fld>
            <a:endParaRPr lang="en-GB"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cs typeface="Calibri"/>
              </a:rPr>
              <a:t>The whole team need to be aware of the plan, what happens if you are off sick. Shared responsibility</a:t>
            </a:r>
          </a:p>
          <a:p>
            <a:endParaRPr lang="en-GB" dirty="0">
              <a:cs typeface="Calibri"/>
            </a:endParaRPr>
          </a:p>
          <a:p>
            <a:r>
              <a:rPr lang="en-GB" dirty="0">
                <a:cs typeface="Calibri"/>
              </a:rPr>
              <a:t>Environment supports </a:t>
            </a:r>
            <a:r>
              <a:rPr lang="en-GB" dirty="0" err="1">
                <a:cs typeface="Calibri"/>
              </a:rPr>
              <a:t>childrens</a:t>
            </a:r>
            <a:r>
              <a:rPr lang="en-GB" dirty="0">
                <a:cs typeface="Calibri"/>
              </a:rPr>
              <a:t> interests</a:t>
            </a:r>
          </a:p>
          <a:p>
            <a:endParaRPr lang="en-GB" dirty="0">
              <a:cs typeface="Calibri"/>
            </a:endParaRPr>
          </a:p>
          <a:p>
            <a:r>
              <a:rPr lang="en-GB" dirty="0">
                <a:cs typeface="Calibri"/>
              </a:rPr>
              <a:t>Signed sheet for who has read the </a:t>
            </a:r>
            <a:r>
              <a:rPr lang="en-GB" dirty="0" err="1">
                <a:cs typeface="Calibri"/>
              </a:rPr>
              <a:t>iep</a:t>
            </a:r>
            <a:endParaRPr lang="en-GB" dirty="0">
              <a:cs typeface="Calibri"/>
            </a:endParaRPr>
          </a:p>
          <a:p>
            <a:endParaRPr lang="en-GB" dirty="0">
              <a:cs typeface="Calibri"/>
            </a:endParaRPr>
          </a:p>
          <a:p>
            <a:r>
              <a:rPr lang="en-GB" dirty="0">
                <a:cs typeface="Calibri"/>
              </a:rPr>
              <a:t>Where is it stored?</a:t>
            </a:r>
          </a:p>
        </p:txBody>
      </p:sp>
      <p:sp>
        <p:nvSpPr>
          <p:cNvPr id="4" name="Slide Number Placeholder 3"/>
          <p:cNvSpPr>
            <a:spLocks noGrp="1"/>
          </p:cNvSpPr>
          <p:nvPr>
            <p:ph type="sldNum" sz="quarter" idx="5"/>
          </p:nvPr>
        </p:nvSpPr>
        <p:spPr/>
        <p:txBody>
          <a:bodyPr/>
          <a:lstStyle/>
          <a:p>
            <a:fld id="{974C17AA-070E-487A-916B-70062B3E5FAC}" type="slidenum">
              <a:rPr lang="en-GB" altLang="en-US" smtClean="0"/>
              <a:pPr/>
              <a:t>17</a:t>
            </a:fld>
            <a:endParaRPr lang="en-GB" altLang="en-US"/>
          </a:p>
        </p:txBody>
      </p:sp>
    </p:spTree>
    <p:extLst>
      <p:ext uri="{BB962C8B-B14F-4D97-AF65-F5344CB8AC3E}">
        <p14:creationId xmlns:p14="http://schemas.microsoft.com/office/powerpoint/2010/main" val="23889305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74C17AA-070E-487A-916B-70062B3E5FAC}" type="slidenum">
              <a:rPr lang="en-GB" altLang="en-US" smtClean="0"/>
              <a:pPr/>
              <a:t>18</a:t>
            </a:fld>
            <a:endParaRPr lang="en-GB" altLang="en-US"/>
          </a:p>
        </p:txBody>
      </p:sp>
    </p:spTree>
    <p:extLst>
      <p:ext uri="{BB962C8B-B14F-4D97-AF65-F5344CB8AC3E}">
        <p14:creationId xmlns:p14="http://schemas.microsoft.com/office/powerpoint/2010/main" val="17253718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74C17AA-070E-487A-916B-70062B3E5FAC}" type="slidenum">
              <a:rPr lang="en-GB" altLang="en-US" smtClean="0"/>
              <a:pPr/>
              <a:t>19</a:t>
            </a:fld>
            <a:endParaRPr lang="en-GB" altLang="en-US"/>
          </a:p>
        </p:txBody>
      </p:sp>
    </p:spTree>
    <p:extLst>
      <p:ext uri="{BB962C8B-B14F-4D97-AF65-F5344CB8AC3E}">
        <p14:creationId xmlns:p14="http://schemas.microsoft.com/office/powerpoint/2010/main" val="30237012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p:spPr>
        <p:txBody>
          <a:bodyPr/>
          <a:lstStyle/>
          <a:p>
            <a:endParaRPr lang="en-US" altLang="en-US" dirty="0"/>
          </a:p>
        </p:txBody>
      </p:sp>
      <p:sp>
        <p:nvSpPr>
          <p:cNvPr id="95236" name="Footer Placeholder 3"/>
          <p:cNvSpPr>
            <a:spLocks noGrp="1"/>
          </p:cNvSpPr>
          <p:nvPr>
            <p:ph type="ftr" sz="quarter" idx="4"/>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GB" altLang="en-US"/>
              <a:t>
Classification: OFFICIAL-SENSITIVE</a:t>
            </a:r>
          </a:p>
        </p:txBody>
      </p:sp>
      <p:sp>
        <p:nvSpPr>
          <p:cNvPr id="95237" name="Slide Number Placeholder 4"/>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C238EE41-2414-49A1-ADCB-5DE6E11616B6}" type="slidenum">
              <a:rPr lang="en-GB" altLang="en-US" smtClean="0"/>
              <a:pPr eaLnBrk="1" hangingPunct="1">
                <a:spcBef>
                  <a:spcPct val="0"/>
                </a:spcBef>
              </a:pPr>
              <a:t>20</a:t>
            </a:fld>
            <a:endParaRPr lang="en-GB"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p:spPr>
        <p:txBody>
          <a:bodyPr/>
          <a:lstStyle/>
          <a:p>
            <a:endParaRPr lang="en-GB" altLang="en-US" sz="1200" dirty="0"/>
          </a:p>
          <a:p>
            <a:r>
              <a:rPr lang="en-GB" altLang="en-US" b="1" dirty="0">
                <a:cs typeface="Calibri"/>
              </a:rPr>
              <a:t>The setting should be anticipatory to </a:t>
            </a:r>
            <a:r>
              <a:rPr lang="en-GB" altLang="en-US" b="1" dirty="0" err="1">
                <a:cs typeface="Calibri"/>
              </a:rPr>
              <a:t>childrens</a:t>
            </a:r>
            <a:r>
              <a:rPr lang="en-GB" altLang="en-US" b="1" dirty="0">
                <a:cs typeface="Calibri"/>
              </a:rPr>
              <a:t> SEND needs not reactionary – best practice supports new children starting</a:t>
            </a:r>
            <a:endParaRPr lang="en-GB" altLang="en-US" sz="1200" b="1" dirty="0">
              <a:cs typeface="Calibri"/>
            </a:endParaRPr>
          </a:p>
          <a:p>
            <a:r>
              <a:rPr lang="en-GB" altLang="en-US" dirty="0"/>
              <a:t>Also your role to identify gaps in other staff training or make recommendations</a:t>
            </a:r>
          </a:p>
          <a:p>
            <a:endParaRPr lang="en-GB" altLang="en-US" dirty="0"/>
          </a:p>
          <a:p>
            <a:endParaRPr lang="en-GB" altLang="en-US" dirty="0"/>
          </a:p>
          <a:p>
            <a:endParaRPr lang="en-GB" altLang="en-US" dirty="0"/>
          </a:p>
          <a:p>
            <a:endParaRPr lang="en-GB" altLang="en-US" dirty="0"/>
          </a:p>
        </p:txBody>
      </p:sp>
      <p:sp>
        <p:nvSpPr>
          <p:cNvPr id="59396" name="Footer Placeholder 3"/>
          <p:cNvSpPr>
            <a:spLocks noGrp="1"/>
          </p:cNvSpPr>
          <p:nvPr>
            <p:ph type="ftr" sz="quarter" idx="4"/>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GB" altLang="en-US"/>
              <a:t>
Classification: OFFICIAL-SENSITIVE</a:t>
            </a:r>
          </a:p>
        </p:txBody>
      </p:sp>
      <p:sp>
        <p:nvSpPr>
          <p:cNvPr id="59397" name="Slide Number Placeholder 4"/>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8BC330DA-0661-42AD-A182-3074A0EE9DA7}" type="slidenum">
              <a:rPr lang="en-GB" altLang="en-US" smtClean="0"/>
              <a:pPr eaLnBrk="1" hangingPunct="1">
                <a:spcBef>
                  <a:spcPct val="0"/>
                </a:spcBef>
              </a:pPr>
              <a:t>3</a:t>
            </a:fld>
            <a:endParaRPr lang="en-GB"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 parent may not be aware that their </a:t>
            </a:r>
            <a:r>
              <a:rPr lang="en-US" err="1">
                <a:cs typeface="Calibri"/>
              </a:rPr>
              <a:t>childs</a:t>
            </a:r>
            <a:r>
              <a:rPr lang="en-US" dirty="0">
                <a:cs typeface="Calibri"/>
              </a:rPr>
              <a:t> development is anything but typical at the moment so this requires sensitivity. Little and often, I noticed.... does she do that at home too? </a:t>
            </a:r>
            <a:endParaRPr lang="en-US" dirty="0"/>
          </a:p>
          <a:p>
            <a:r>
              <a:rPr lang="en-US" dirty="0">
                <a:cs typeface="Calibri"/>
              </a:rPr>
              <a:t>Concerns may not always be related to SEND needs, experiences in the wider world have considerable impact on </a:t>
            </a:r>
            <a:r>
              <a:rPr lang="en-US" dirty="0" err="1">
                <a:cs typeface="Calibri"/>
              </a:rPr>
              <a:t>behaviour</a:t>
            </a:r>
            <a:r>
              <a:rPr lang="en-US" dirty="0">
                <a:cs typeface="Calibri"/>
              </a:rPr>
              <a:t> </a:t>
            </a:r>
            <a:endParaRPr lang="en-US" dirty="0"/>
          </a:p>
        </p:txBody>
      </p:sp>
      <p:sp>
        <p:nvSpPr>
          <p:cNvPr id="4" name="Slide Number Placeholder 3"/>
          <p:cNvSpPr>
            <a:spLocks noGrp="1"/>
          </p:cNvSpPr>
          <p:nvPr>
            <p:ph type="sldNum" sz="quarter" idx="5"/>
          </p:nvPr>
        </p:nvSpPr>
        <p:spPr/>
        <p:txBody>
          <a:bodyPr/>
          <a:lstStyle/>
          <a:p>
            <a:fld id="{974C17AA-070E-487A-916B-70062B3E5FAC}" type="slidenum">
              <a:rPr lang="en-GB" altLang="en-US"/>
              <a:pPr/>
              <a:t>4</a:t>
            </a:fld>
            <a:endParaRPr lang="en-GB" altLang="en-US"/>
          </a:p>
        </p:txBody>
      </p:sp>
    </p:spTree>
    <p:extLst>
      <p:ext uri="{BB962C8B-B14F-4D97-AF65-F5344CB8AC3E}">
        <p14:creationId xmlns:p14="http://schemas.microsoft.com/office/powerpoint/2010/main" val="845127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p:spPr>
        <p:txBody>
          <a:bodyPr/>
          <a:lstStyle/>
          <a:p>
            <a:r>
              <a:rPr lang="en-GB" altLang="en-US" dirty="0">
                <a:cs typeface="Calibri"/>
              </a:rPr>
              <a:t>Cycle of intervention</a:t>
            </a:r>
            <a:endParaRPr lang="en-GB" altLang="en-US" dirty="0"/>
          </a:p>
        </p:txBody>
      </p:sp>
      <p:sp>
        <p:nvSpPr>
          <p:cNvPr id="64516" name="Footer Placeholder 3"/>
          <p:cNvSpPr>
            <a:spLocks noGrp="1"/>
          </p:cNvSpPr>
          <p:nvPr>
            <p:ph type="ftr" sz="quarter" idx="4"/>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GB" altLang="en-US"/>
              <a:t>
Classification: OFFICIAL-SENSITIVE</a:t>
            </a:r>
          </a:p>
        </p:txBody>
      </p:sp>
      <p:sp>
        <p:nvSpPr>
          <p:cNvPr id="64517" name="Slide Number Placeholder 4"/>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9BE19214-E809-43C9-81FB-84B75ADE02E4}" type="slidenum">
              <a:rPr lang="en-GB" altLang="en-US" smtClean="0"/>
              <a:pPr eaLnBrk="1" hangingPunct="1">
                <a:spcBef>
                  <a:spcPct val="0"/>
                </a:spcBef>
              </a:pPr>
              <a:t>5</a:t>
            </a:fld>
            <a:endParaRPr lang="en-GB"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p:spPr>
        <p:txBody>
          <a:bodyPr/>
          <a:lstStyle/>
          <a:p>
            <a:endParaRPr lang="en-GB" altLang="en-US" dirty="0"/>
          </a:p>
        </p:txBody>
      </p:sp>
      <p:sp>
        <p:nvSpPr>
          <p:cNvPr id="65540" name="Footer Placeholder 3"/>
          <p:cNvSpPr>
            <a:spLocks noGrp="1"/>
          </p:cNvSpPr>
          <p:nvPr>
            <p:ph type="ftr" sz="quarter" idx="4"/>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GB" altLang="en-US"/>
              <a:t>
Classification: OFFICIAL-SENSITIVE</a:t>
            </a:r>
          </a:p>
        </p:txBody>
      </p:sp>
      <p:sp>
        <p:nvSpPr>
          <p:cNvPr id="65541" name="Slide Number Placeholder 4"/>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F1A8B7A9-9124-430C-AD3F-067F61471D38}" type="slidenum">
              <a:rPr lang="en-GB" altLang="en-US" smtClean="0"/>
              <a:pPr eaLnBrk="1" hangingPunct="1">
                <a:spcBef>
                  <a:spcPct val="0"/>
                </a:spcBef>
              </a:pPr>
              <a:t>6</a:t>
            </a:fld>
            <a:endParaRPr lang="en-GB"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p:spPr>
        <p:txBody>
          <a:bodyPr/>
          <a:lstStyle/>
          <a:p>
            <a:r>
              <a:rPr lang="en-GB" dirty="0"/>
              <a:t>Don’t be put off by the terminology, some settings call IEP’s , or individual Learning Plans (ILP), personal learning plan</a:t>
            </a:r>
            <a:endParaRPr lang="en-US" dirty="0"/>
          </a:p>
        </p:txBody>
      </p:sp>
      <p:sp>
        <p:nvSpPr>
          <p:cNvPr id="57348" name="Footer Placeholder 3"/>
          <p:cNvSpPr>
            <a:spLocks noGrp="1"/>
          </p:cNvSpPr>
          <p:nvPr>
            <p:ph type="ftr" sz="quarter" idx="4"/>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GB" altLang="en-US"/>
              <a:t>
Classification: OFFICIAL-SENSITIVE</a:t>
            </a:r>
          </a:p>
        </p:txBody>
      </p:sp>
      <p:sp>
        <p:nvSpPr>
          <p:cNvPr id="57349" name="Slide Number Placeholder 4"/>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E94C9233-E087-44D7-8FD0-1500E4B517A9}" type="slidenum">
              <a:rPr lang="en-GB" altLang="en-US" smtClean="0"/>
              <a:pPr eaLnBrk="1" hangingPunct="1">
                <a:spcBef>
                  <a:spcPct val="0"/>
                </a:spcBef>
              </a:pPr>
              <a:t>8</a:t>
            </a:fld>
            <a:endParaRPr lang="en-GB"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p:spPr>
        <p:txBody>
          <a:bodyPr/>
          <a:lstStyle/>
          <a:p>
            <a:endParaRPr lang="en-GB" altLang="en-US" dirty="0"/>
          </a:p>
          <a:p>
            <a:r>
              <a:rPr lang="en-GB" altLang="en-US" dirty="0"/>
              <a:t>If not seeing progress – Are targets too broad, are the developmentally appropriate, are they being carried out consistently, have you used child's strengths. When are you providing the support so that the child is ready to learn. </a:t>
            </a:r>
          </a:p>
        </p:txBody>
      </p:sp>
      <p:sp>
        <p:nvSpPr>
          <p:cNvPr id="80900" name="Footer Placeholder 3"/>
          <p:cNvSpPr>
            <a:spLocks noGrp="1"/>
          </p:cNvSpPr>
          <p:nvPr>
            <p:ph type="ftr" sz="quarter" idx="4"/>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GB" altLang="en-US"/>
              <a:t>
Classification: OFFICIAL-SENSITIVE</a:t>
            </a:r>
          </a:p>
        </p:txBody>
      </p:sp>
      <p:sp>
        <p:nvSpPr>
          <p:cNvPr id="80901" name="Slide Number Placeholder 4"/>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FB606E77-D66C-4442-9CAE-2C7C55C7BFF8}" type="slidenum">
              <a:rPr lang="en-GB" altLang="en-US" smtClean="0"/>
              <a:pPr eaLnBrk="1" hangingPunct="1">
                <a:spcBef>
                  <a:spcPct val="0"/>
                </a:spcBef>
              </a:pPr>
              <a:t>9</a:t>
            </a:fld>
            <a:endParaRPr lang="en-GB"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p:spPr>
        <p:txBody>
          <a:bodyPr/>
          <a:lstStyle/>
          <a:p>
            <a:r>
              <a:rPr lang="en-GB" altLang="en-US" dirty="0"/>
              <a:t>Outcomes must be person centred </a:t>
            </a:r>
          </a:p>
          <a:p>
            <a:r>
              <a:rPr lang="en-GB" altLang="en-US" dirty="0"/>
              <a:t>Strategies are separate to outcomes – they are what we are going to do to help the child work towards their outcomes. </a:t>
            </a:r>
          </a:p>
          <a:p>
            <a:endParaRPr lang="en-GB" altLang="en-US"/>
          </a:p>
        </p:txBody>
      </p:sp>
      <p:sp>
        <p:nvSpPr>
          <p:cNvPr id="81924" name="Footer Placeholder 3"/>
          <p:cNvSpPr>
            <a:spLocks noGrp="1"/>
          </p:cNvSpPr>
          <p:nvPr>
            <p:ph type="ftr" sz="quarter" idx="4"/>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GB" altLang="en-US"/>
              <a:t>
Classification: OFFICIAL-SENSITIVE</a:t>
            </a:r>
          </a:p>
        </p:txBody>
      </p:sp>
      <p:sp>
        <p:nvSpPr>
          <p:cNvPr id="81925" name="Slide Number Placeholder 4"/>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EAA97172-CE98-4916-9B6C-51E077E82214}" type="slidenum">
              <a:rPr lang="en-GB" altLang="en-US" smtClean="0"/>
              <a:pPr eaLnBrk="1" hangingPunct="1">
                <a:spcBef>
                  <a:spcPct val="0"/>
                </a:spcBef>
              </a:pPr>
              <a:t>10</a:t>
            </a:fld>
            <a:endParaRPr lang="en-GB"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74C17AA-070E-487A-916B-70062B3E5FAC}" type="slidenum">
              <a:rPr lang="en-GB" altLang="en-US" smtClean="0"/>
              <a:pPr/>
              <a:t>11</a:t>
            </a:fld>
            <a:endParaRPr lang="en-GB" altLang="en-US"/>
          </a:p>
        </p:txBody>
      </p:sp>
    </p:spTree>
    <p:extLst>
      <p:ext uri="{BB962C8B-B14F-4D97-AF65-F5344CB8AC3E}">
        <p14:creationId xmlns:p14="http://schemas.microsoft.com/office/powerpoint/2010/main" val="19108237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 teal">
    <p:bg>
      <p:bgPr>
        <a:solidFill>
          <a:srgbClr val="149197"/>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a:solidFill>
                  <a:schemeClr val="bg1"/>
                </a:solidFill>
              </a:defRPr>
            </a:lvl1pPr>
          </a:lstStyle>
          <a:p>
            <a:r>
              <a:rPr lang="en-US"/>
              <a:t>Click to edit Master title style</a:t>
            </a:r>
            <a:endParaRPr lang="en-GB" dirty="0"/>
          </a:p>
        </p:txBody>
      </p:sp>
      <p:sp>
        <p:nvSpPr>
          <p:cNvPr id="3" name="Subtitle 2"/>
          <p:cNvSpPr>
            <a:spLocks noGrp="1"/>
          </p:cNvSpPr>
          <p:nvPr>
            <p:ph type="subTitle" idx="1"/>
          </p:nvPr>
        </p:nvSpPr>
        <p:spPr>
          <a:xfrm>
            <a:off x="1371600" y="3501008"/>
            <a:ext cx="6400800" cy="1752600"/>
          </a:xfrm>
        </p:spPr>
        <p:txBody>
          <a:bodyPr/>
          <a:lstStyle>
            <a:lvl1pPr marL="0" indent="0" algn="ctr">
              <a:buNone/>
              <a:defRPr>
                <a:solidFill>
                  <a:srgbClr val="FFCB28"/>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10" name="Subtitle 2">
            <a:extLst>
              <a:ext uri="{FF2B5EF4-FFF2-40B4-BE49-F238E27FC236}">
                <a16:creationId xmlns:a16="http://schemas.microsoft.com/office/drawing/2014/main" id="{25F40152-ABB9-6842-B197-3BCE009690CD}"/>
              </a:ext>
            </a:extLst>
          </p:cNvPr>
          <p:cNvSpPr txBox="1">
            <a:spLocks/>
          </p:cNvSpPr>
          <p:nvPr userDrawn="1"/>
        </p:nvSpPr>
        <p:spPr bwMode="auto">
          <a:xfrm>
            <a:off x="2555776" y="6093296"/>
            <a:ext cx="6400800" cy="465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ctr" rtl="0" eaLnBrk="1" fontAlgn="base" hangingPunct="1">
              <a:spcBef>
                <a:spcPct val="20000"/>
              </a:spcBef>
              <a:spcAft>
                <a:spcPct val="0"/>
              </a:spcAft>
              <a:buNone/>
              <a:defRPr sz="3200">
                <a:solidFill>
                  <a:schemeClr val="bg1"/>
                </a:solidFill>
                <a:latin typeface="Calibri" panose="020F0502020204030204" pitchFamily="34" charset="0"/>
                <a:ea typeface="+mn-ea"/>
                <a:cs typeface="Calibri" panose="020F0502020204030204" pitchFamily="34" charset="0"/>
              </a:defRPr>
            </a:lvl1pPr>
            <a:lvl2pPr marL="457200" indent="0" algn="ctr" rtl="0" eaLnBrk="1" fontAlgn="base" hangingPunct="1">
              <a:spcBef>
                <a:spcPct val="20000"/>
              </a:spcBef>
              <a:spcAft>
                <a:spcPct val="0"/>
              </a:spcAft>
              <a:buNone/>
              <a:defRPr sz="2800">
                <a:solidFill>
                  <a:srgbClr val="149196"/>
                </a:solidFill>
                <a:latin typeface="Calibri" panose="020F0502020204030204" pitchFamily="34" charset="0"/>
                <a:cs typeface="Calibri" panose="020F0502020204030204" pitchFamily="34" charset="0"/>
              </a:defRPr>
            </a:lvl2pPr>
            <a:lvl3pPr marL="914400" indent="0" algn="ctr" rtl="0" eaLnBrk="1" fontAlgn="base" hangingPunct="1">
              <a:spcBef>
                <a:spcPct val="20000"/>
              </a:spcBef>
              <a:spcAft>
                <a:spcPct val="0"/>
              </a:spcAft>
              <a:buNone/>
              <a:defRPr sz="2400">
                <a:solidFill>
                  <a:srgbClr val="149196"/>
                </a:solidFill>
                <a:latin typeface="Calibri" panose="020F0502020204030204" pitchFamily="34" charset="0"/>
                <a:cs typeface="Calibri" panose="020F0502020204030204" pitchFamily="34" charset="0"/>
              </a:defRPr>
            </a:lvl3pPr>
            <a:lvl4pPr marL="1371600" indent="0" algn="ctr" rtl="0" eaLnBrk="1" fontAlgn="base" hangingPunct="1">
              <a:spcBef>
                <a:spcPct val="20000"/>
              </a:spcBef>
              <a:spcAft>
                <a:spcPct val="0"/>
              </a:spcAft>
              <a:buNone/>
              <a:defRPr sz="2000">
                <a:solidFill>
                  <a:srgbClr val="149196"/>
                </a:solidFill>
                <a:latin typeface="Calibri" panose="020F0502020204030204" pitchFamily="34" charset="0"/>
                <a:cs typeface="Calibri" panose="020F0502020204030204" pitchFamily="34" charset="0"/>
              </a:defRPr>
            </a:lvl4pPr>
            <a:lvl5pPr marL="1828800" indent="0" algn="ctr" rtl="0" eaLnBrk="1" fontAlgn="base" hangingPunct="1">
              <a:spcBef>
                <a:spcPct val="20000"/>
              </a:spcBef>
              <a:spcAft>
                <a:spcPct val="0"/>
              </a:spcAft>
              <a:buNone/>
              <a:defRPr sz="2000">
                <a:solidFill>
                  <a:srgbClr val="149196"/>
                </a:solidFill>
                <a:latin typeface="Calibri" panose="020F0502020204030204" pitchFamily="34" charset="0"/>
                <a:cs typeface="Calibri" panose="020F0502020204030204" pitchFamily="34" charset="0"/>
              </a:defRPr>
            </a:lvl5pPr>
            <a:lvl6pPr marL="2286000" indent="0" algn="ctr" rtl="0" eaLnBrk="1" fontAlgn="base" hangingPunct="1">
              <a:spcBef>
                <a:spcPct val="20000"/>
              </a:spcBef>
              <a:spcAft>
                <a:spcPct val="0"/>
              </a:spcAft>
              <a:buNone/>
              <a:defRPr sz="2000">
                <a:solidFill>
                  <a:srgbClr val="800080"/>
                </a:solidFill>
                <a:latin typeface="+mn-lt"/>
              </a:defRPr>
            </a:lvl6pPr>
            <a:lvl7pPr marL="2743200" indent="0" algn="ctr" rtl="0" eaLnBrk="1" fontAlgn="base" hangingPunct="1">
              <a:spcBef>
                <a:spcPct val="20000"/>
              </a:spcBef>
              <a:spcAft>
                <a:spcPct val="0"/>
              </a:spcAft>
              <a:buNone/>
              <a:defRPr sz="2000">
                <a:solidFill>
                  <a:srgbClr val="800080"/>
                </a:solidFill>
                <a:latin typeface="+mn-lt"/>
              </a:defRPr>
            </a:lvl7pPr>
            <a:lvl8pPr marL="3200400" indent="0" algn="ctr" rtl="0" eaLnBrk="1" fontAlgn="base" hangingPunct="1">
              <a:spcBef>
                <a:spcPct val="20000"/>
              </a:spcBef>
              <a:spcAft>
                <a:spcPct val="0"/>
              </a:spcAft>
              <a:buNone/>
              <a:defRPr sz="2000">
                <a:solidFill>
                  <a:srgbClr val="800080"/>
                </a:solidFill>
                <a:latin typeface="+mn-lt"/>
              </a:defRPr>
            </a:lvl8pPr>
            <a:lvl9pPr marL="3657600" indent="0" algn="ctr" rtl="0" eaLnBrk="1" fontAlgn="base" hangingPunct="1">
              <a:spcBef>
                <a:spcPct val="20000"/>
              </a:spcBef>
              <a:spcAft>
                <a:spcPct val="0"/>
              </a:spcAft>
              <a:buNone/>
              <a:defRPr sz="2000">
                <a:solidFill>
                  <a:srgbClr val="800080"/>
                </a:solidFill>
                <a:latin typeface="+mn-lt"/>
              </a:defRPr>
            </a:lvl9pPr>
          </a:lstStyle>
          <a:p>
            <a:pPr algn="r"/>
            <a:r>
              <a:rPr lang="en-GB" sz="2000" b="1" kern="0" dirty="0" err="1"/>
              <a:t>www.brighterfuturesforchildren.org</a:t>
            </a:r>
            <a:endParaRPr lang="en-GB" sz="2000" b="1" kern="0" dirty="0"/>
          </a:p>
        </p:txBody>
      </p:sp>
      <p:pic>
        <p:nvPicPr>
          <p:cNvPr id="5" name="Picture 4" descr="A picture containing text, queen, vector graphics&#10;&#10;Description automatically generated">
            <a:extLst>
              <a:ext uri="{FF2B5EF4-FFF2-40B4-BE49-F238E27FC236}">
                <a16:creationId xmlns:a16="http://schemas.microsoft.com/office/drawing/2014/main" id="{A4E03B29-F619-7A44-8218-41BAC92F996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0575149">
            <a:off x="-517862" y="4493778"/>
            <a:ext cx="2745039" cy="2649725"/>
          </a:xfrm>
          <a:prstGeom prst="rect">
            <a:avLst/>
          </a:prstGeom>
        </p:spPr>
      </p:pic>
    </p:spTree>
    <p:extLst>
      <p:ext uri="{BB962C8B-B14F-4D97-AF65-F5344CB8AC3E}">
        <p14:creationId xmlns:p14="http://schemas.microsoft.com/office/powerpoint/2010/main" val="32860529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 SEND">
    <p:bg>
      <p:bgPr>
        <a:blipFill dpi="0" rotWithShape="1">
          <a:blip r:embed="rId2">
            <a:alphaModFix amt="17000"/>
            <a:lum/>
          </a:blip>
          <a:srcRect/>
          <a:stretch>
            <a:fillRect l="-6000" r="-6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BF950-BF23-EC4F-ACB1-2DF4B8187BBF}"/>
              </a:ext>
            </a:extLst>
          </p:cNvPr>
          <p:cNvSpPr>
            <a:spLocks noGrp="1"/>
          </p:cNvSpPr>
          <p:nvPr>
            <p:ph type="title" hasCustomPrompt="1"/>
          </p:nvPr>
        </p:nvSpPr>
        <p:spPr>
          <a:xfrm>
            <a:off x="457200" y="274638"/>
            <a:ext cx="7139136" cy="1570186"/>
          </a:xfrm>
        </p:spPr>
        <p:txBody>
          <a:bodyPr/>
          <a:lstStyle>
            <a:lvl1pPr>
              <a:defRPr/>
            </a:lvl1pPr>
          </a:lstStyle>
          <a:p>
            <a:r>
              <a:rPr lang="en-US" dirty="0"/>
              <a:t>Click to edit </a:t>
            </a:r>
            <a:br>
              <a:rPr lang="en-US" dirty="0"/>
            </a:br>
            <a:r>
              <a:rPr lang="en-US" dirty="0"/>
              <a:t>Master title style</a:t>
            </a:r>
            <a:endParaRPr lang="en-GB" dirty="0"/>
          </a:p>
        </p:txBody>
      </p:sp>
      <p:sp>
        <p:nvSpPr>
          <p:cNvPr id="3" name="Content Placeholder 2">
            <a:extLst>
              <a:ext uri="{FF2B5EF4-FFF2-40B4-BE49-F238E27FC236}">
                <a16:creationId xmlns:a16="http://schemas.microsoft.com/office/drawing/2014/main" id="{83C411D2-C3FF-B54D-A3F6-A94EAFBAB116}"/>
              </a:ext>
            </a:extLst>
          </p:cNvPr>
          <p:cNvSpPr>
            <a:spLocks noGrp="1"/>
          </p:cNvSpPr>
          <p:nvPr>
            <p:ph idx="1"/>
          </p:nvPr>
        </p:nvSpPr>
        <p:spPr>
          <a:xfrm>
            <a:off x="457200" y="2071389"/>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622853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pic>
        <p:nvPicPr>
          <p:cNvPr id="5" name="Picture 4" descr="A picture containing text&#10;&#10;Description automatically generated">
            <a:extLst>
              <a:ext uri="{FF2B5EF4-FFF2-40B4-BE49-F238E27FC236}">
                <a16:creationId xmlns:a16="http://schemas.microsoft.com/office/drawing/2014/main" id="{FD2566A3-5F19-684B-ADDB-7478475F4D8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0438678">
            <a:off x="-295648" y="5490778"/>
            <a:ext cx="1425284" cy="1649634"/>
          </a:xfrm>
          <a:prstGeom prst="rect">
            <a:avLst/>
          </a:prstGeom>
        </p:spPr>
      </p:pic>
    </p:spTree>
    <p:extLst>
      <p:ext uri="{BB962C8B-B14F-4D97-AF65-F5344CB8AC3E}">
        <p14:creationId xmlns:p14="http://schemas.microsoft.com/office/powerpoint/2010/main" val="36958572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6" name="Picture 5" descr="A picture containing text&#10;&#10;Description automatically generated">
            <a:extLst>
              <a:ext uri="{FF2B5EF4-FFF2-40B4-BE49-F238E27FC236}">
                <a16:creationId xmlns:a16="http://schemas.microsoft.com/office/drawing/2014/main" id="{3F81B706-C87F-DE41-8102-58049B1BFFF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0438678">
            <a:off x="-295648" y="5490778"/>
            <a:ext cx="1425284" cy="1649634"/>
          </a:xfrm>
          <a:prstGeom prst="rect">
            <a:avLst/>
          </a:prstGeom>
        </p:spPr>
      </p:pic>
    </p:spTree>
    <p:extLst>
      <p:ext uri="{BB962C8B-B14F-4D97-AF65-F5344CB8AC3E}">
        <p14:creationId xmlns:p14="http://schemas.microsoft.com/office/powerpoint/2010/main" val="23857892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8" name="Picture 7" descr="A picture containing text&#10;&#10;Description automatically generated">
            <a:extLst>
              <a:ext uri="{FF2B5EF4-FFF2-40B4-BE49-F238E27FC236}">
                <a16:creationId xmlns:a16="http://schemas.microsoft.com/office/drawing/2014/main" id="{B7166874-AF3E-8949-A033-0B1876763F0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0438678">
            <a:off x="-295648" y="5490778"/>
            <a:ext cx="1425284" cy="1649634"/>
          </a:xfrm>
          <a:prstGeom prst="rect">
            <a:avLst/>
          </a:prstGeom>
        </p:spPr>
      </p:pic>
    </p:spTree>
    <p:extLst>
      <p:ext uri="{BB962C8B-B14F-4D97-AF65-F5344CB8AC3E}">
        <p14:creationId xmlns:p14="http://schemas.microsoft.com/office/powerpoint/2010/main" val="23268820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 0-5">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57200" y="1535113"/>
            <a:ext cx="4546848" cy="45910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8" name="Oval 7">
            <a:extLst>
              <a:ext uri="{FF2B5EF4-FFF2-40B4-BE49-F238E27FC236}">
                <a16:creationId xmlns:a16="http://schemas.microsoft.com/office/drawing/2014/main" id="{65DDCFEB-E292-F54C-9F98-47B5BABAFE74}"/>
              </a:ext>
            </a:extLst>
          </p:cNvPr>
          <p:cNvSpPr/>
          <p:nvPr userDrawn="1"/>
        </p:nvSpPr>
        <p:spPr>
          <a:xfrm>
            <a:off x="5148064" y="2636912"/>
            <a:ext cx="4752528" cy="4752528"/>
          </a:xfrm>
          <a:prstGeom prst="ellipse">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picture containing text&#10;&#10;Description automatically generated">
            <a:extLst>
              <a:ext uri="{FF2B5EF4-FFF2-40B4-BE49-F238E27FC236}">
                <a16:creationId xmlns:a16="http://schemas.microsoft.com/office/drawing/2014/main" id="{FFB9B484-CDE3-3144-BEEE-822A5EE7A6F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20438678">
            <a:off x="-295648" y="5490778"/>
            <a:ext cx="1425284" cy="1649634"/>
          </a:xfrm>
          <a:prstGeom prst="rect">
            <a:avLst/>
          </a:prstGeom>
        </p:spPr>
      </p:pic>
    </p:spTree>
    <p:extLst>
      <p:ext uri="{BB962C8B-B14F-4D97-AF65-F5344CB8AC3E}">
        <p14:creationId xmlns:p14="http://schemas.microsoft.com/office/powerpoint/2010/main" val="28439703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 primary">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57200" y="1535113"/>
            <a:ext cx="4474840" cy="45910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8" name="Oval 7">
            <a:extLst>
              <a:ext uri="{FF2B5EF4-FFF2-40B4-BE49-F238E27FC236}">
                <a16:creationId xmlns:a16="http://schemas.microsoft.com/office/drawing/2014/main" id="{65DDCFEB-E292-F54C-9F98-47B5BABAFE74}"/>
              </a:ext>
            </a:extLst>
          </p:cNvPr>
          <p:cNvSpPr/>
          <p:nvPr userDrawn="1"/>
        </p:nvSpPr>
        <p:spPr>
          <a:xfrm>
            <a:off x="5148064" y="2636912"/>
            <a:ext cx="4752528" cy="4752528"/>
          </a:xfrm>
          <a:prstGeom prst="ellipse">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picture containing text&#10;&#10;Description automatically generated">
            <a:extLst>
              <a:ext uri="{FF2B5EF4-FFF2-40B4-BE49-F238E27FC236}">
                <a16:creationId xmlns:a16="http://schemas.microsoft.com/office/drawing/2014/main" id="{FB93900B-7A7F-B245-9429-0529B1BA489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20438678">
            <a:off x="-295648" y="5490778"/>
            <a:ext cx="1425284" cy="1649634"/>
          </a:xfrm>
          <a:prstGeom prst="rect">
            <a:avLst/>
          </a:prstGeom>
        </p:spPr>
      </p:pic>
    </p:spTree>
    <p:extLst>
      <p:ext uri="{BB962C8B-B14F-4D97-AF65-F5344CB8AC3E}">
        <p14:creationId xmlns:p14="http://schemas.microsoft.com/office/powerpoint/2010/main" val="10519722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 secondary">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57200" y="1535113"/>
            <a:ext cx="4546848" cy="45910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8" name="Oval 7">
            <a:extLst>
              <a:ext uri="{FF2B5EF4-FFF2-40B4-BE49-F238E27FC236}">
                <a16:creationId xmlns:a16="http://schemas.microsoft.com/office/drawing/2014/main" id="{65DDCFEB-E292-F54C-9F98-47B5BABAFE74}"/>
              </a:ext>
            </a:extLst>
          </p:cNvPr>
          <p:cNvSpPr/>
          <p:nvPr userDrawn="1"/>
        </p:nvSpPr>
        <p:spPr>
          <a:xfrm>
            <a:off x="5148064" y="2636912"/>
            <a:ext cx="4752528" cy="4752528"/>
          </a:xfrm>
          <a:prstGeom prst="ellipse">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picture containing text&#10;&#10;Description automatically generated">
            <a:extLst>
              <a:ext uri="{FF2B5EF4-FFF2-40B4-BE49-F238E27FC236}">
                <a16:creationId xmlns:a16="http://schemas.microsoft.com/office/drawing/2014/main" id="{AC7FF0E6-A011-634E-9D1C-095181E842D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20438678">
            <a:off x="-295648" y="5490778"/>
            <a:ext cx="1425284" cy="1649634"/>
          </a:xfrm>
          <a:prstGeom prst="rect">
            <a:avLst/>
          </a:prstGeom>
        </p:spPr>
      </p:pic>
    </p:spTree>
    <p:extLst>
      <p:ext uri="{BB962C8B-B14F-4D97-AF65-F5344CB8AC3E}">
        <p14:creationId xmlns:p14="http://schemas.microsoft.com/office/powerpoint/2010/main" val="25962513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ison - SEN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57200" y="1535113"/>
            <a:ext cx="4546848" cy="45910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8" name="Oval 7">
            <a:extLst>
              <a:ext uri="{FF2B5EF4-FFF2-40B4-BE49-F238E27FC236}">
                <a16:creationId xmlns:a16="http://schemas.microsoft.com/office/drawing/2014/main" id="{65DDCFEB-E292-F54C-9F98-47B5BABAFE74}"/>
              </a:ext>
            </a:extLst>
          </p:cNvPr>
          <p:cNvSpPr/>
          <p:nvPr userDrawn="1"/>
        </p:nvSpPr>
        <p:spPr>
          <a:xfrm>
            <a:off x="5148064" y="2636912"/>
            <a:ext cx="4752528" cy="4752528"/>
          </a:xfrm>
          <a:prstGeom prst="ellipse">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picture containing text&#10;&#10;Description automatically generated">
            <a:extLst>
              <a:ext uri="{FF2B5EF4-FFF2-40B4-BE49-F238E27FC236}">
                <a16:creationId xmlns:a16="http://schemas.microsoft.com/office/drawing/2014/main" id="{CDB1530F-6D06-1D4A-951B-F7A2F473CC7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20438678">
            <a:off x="-295648" y="5490778"/>
            <a:ext cx="1425284" cy="1649634"/>
          </a:xfrm>
          <a:prstGeom prst="rect">
            <a:avLst/>
          </a:prstGeom>
        </p:spPr>
      </p:pic>
    </p:spTree>
    <p:extLst>
      <p:ext uri="{BB962C8B-B14F-4D97-AF65-F5344CB8AC3E}">
        <p14:creationId xmlns:p14="http://schemas.microsoft.com/office/powerpoint/2010/main" val="27849932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pic>
        <p:nvPicPr>
          <p:cNvPr id="4" name="Picture 3" descr="A picture containing text&#10;&#10;Description automatically generated">
            <a:extLst>
              <a:ext uri="{FF2B5EF4-FFF2-40B4-BE49-F238E27FC236}">
                <a16:creationId xmlns:a16="http://schemas.microsoft.com/office/drawing/2014/main" id="{5200F026-9B0D-884E-A38D-8ABDFF2C34C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0438678">
            <a:off x="-295648" y="5490778"/>
            <a:ext cx="1425284" cy="1649634"/>
          </a:xfrm>
          <a:prstGeom prst="rect">
            <a:avLst/>
          </a:prstGeom>
        </p:spPr>
      </p:pic>
    </p:spTree>
    <p:extLst>
      <p:ext uri="{BB962C8B-B14F-4D97-AF65-F5344CB8AC3E}">
        <p14:creationId xmlns:p14="http://schemas.microsoft.com/office/powerpoint/2010/main" val="16463725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60123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 clear (for printin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1470025"/>
          </a:xfrm>
        </p:spPr>
        <p:txBody>
          <a:bodyPr/>
          <a:lstStyle>
            <a:lvl1pPr algn="ctr">
              <a:defRPr>
                <a:solidFill>
                  <a:srgbClr val="149197"/>
                </a:solidFill>
              </a:defRPr>
            </a:lvl1pPr>
          </a:lstStyle>
          <a:p>
            <a:r>
              <a:rPr lang="en-GB" dirty="0"/>
              <a:t>Use as a divider page</a:t>
            </a:r>
          </a:p>
        </p:txBody>
      </p:sp>
      <p:sp>
        <p:nvSpPr>
          <p:cNvPr id="3" name="Subtitle 2"/>
          <p:cNvSpPr>
            <a:spLocks noGrp="1"/>
          </p:cNvSpPr>
          <p:nvPr>
            <p:ph type="subTitle" idx="1"/>
          </p:nvPr>
        </p:nvSpPr>
        <p:spPr>
          <a:xfrm>
            <a:off x="1371600" y="3501008"/>
            <a:ext cx="6400800" cy="1752600"/>
          </a:xfrm>
        </p:spPr>
        <p:txBody>
          <a:bodyPr/>
          <a:lstStyle>
            <a:lvl1pPr marL="0" indent="0" algn="ctr">
              <a:buNone/>
              <a:defRPr>
                <a:solidFill>
                  <a:srgbClr val="FFCB28"/>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5" name="Subtitle 2">
            <a:extLst>
              <a:ext uri="{FF2B5EF4-FFF2-40B4-BE49-F238E27FC236}">
                <a16:creationId xmlns:a16="http://schemas.microsoft.com/office/drawing/2014/main" id="{9269B4C1-3EF1-B345-87C5-6DF586F6DD57}"/>
              </a:ext>
            </a:extLst>
          </p:cNvPr>
          <p:cNvSpPr txBox="1">
            <a:spLocks/>
          </p:cNvSpPr>
          <p:nvPr userDrawn="1"/>
        </p:nvSpPr>
        <p:spPr bwMode="auto">
          <a:xfrm>
            <a:off x="2555776" y="6093296"/>
            <a:ext cx="6400800" cy="465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ctr" rtl="0" eaLnBrk="1" fontAlgn="base" hangingPunct="1">
              <a:spcBef>
                <a:spcPct val="20000"/>
              </a:spcBef>
              <a:spcAft>
                <a:spcPct val="0"/>
              </a:spcAft>
              <a:buNone/>
              <a:defRPr sz="3200">
                <a:solidFill>
                  <a:schemeClr val="bg1"/>
                </a:solidFill>
                <a:latin typeface="Calibri" panose="020F0502020204030204" pitchFamily="34" charset="0"/>
                <a:ea typeface="+mn-ea"/>
                <a:cs typeface="Calibri" panose="020F0502020204030204" pitchFamily="34" charset="0"/>
              </a:defRPr>
            </a:lvl1pPr>
            <a:lvl2pPr marL="457200" indent="0" algn="ctr" rtl="0" eaLnBrk="1" fontAlgn="base" hangingPunct="1">
              <a:spcBef>
                <a:spcPct val="20000"/>
              </a:spcBef>
              <a:spcAft>
                <a:spcPct val="0"/>
              </a:spcAft>
              <a:buNone/>
              <a:defRPr sz="2800">
                <a:solidFill>
                  <a:srgbClr val="149196"/>
                </a:solidFill>
                <a:latin typeface="Calibri" panose="020F0502020204030204" pitchFamily="34" charset="0"/>
                <a:cs typeface="Calibri" panose="020F0502020204030204" pitchFamily="34" charset="0"/>
              </a:defRPr>
            </a:lvl2pPr>
            <a:lvl3pPr marL="914400" indent="0" algn="ctr" rtl="0" eaLnBrk="1" fontAlgn="base" hangingPunct="1">
              <a:spcBef>
                <a:spcPct val="20000"/>
              </a:spcBef>
              <a:spcAft>
                <a:spcPct val="0"/>
              </a:spcAft>
              <a:buNone/>
              <a:defRPr sz="2400">
                <a:solidFill>
                  <a:srgbClr val="149196"/>
                </a:solidFill>
                <a:latin typeface="Calibri" panose="020F0502020204030204" pitchFamily="34" charset="0"/>
                <a:cs typeface="Calibri" panose="020F0502020204030204" pitchFamily="34" charset="0"/>
              </a:defRPr>
            </a:lvl3pPr>
            <a:lvl4pPr marL="1371600" indent="0" algn="ctr" rtl="0" eaLnBrk="1" fontAlgn="base" hangingPunct="1">
              <a:spcBef>
                <a:spcPct val="20000"/>
              </a:spcBef>
              <a:spcAft>
                <a:spcPct val="0"/>
              </a:spcAft>
              <a:buNone/>
              <a:defRPr sz="2000">
                <a:solidFill>
                  <a:srgbClr val="149196"/>
                </a:solidFill>
                <a:latin typeface="Calibri" panose="020F0502020204030204" pitchFamily="34" charset="0"/>
                <a:cs typeface="Calibri" panose="020F0502020204030204" pitchFamily="34" charset="0"/>
              </a:defRPr>
            </a:lvl4pPr>
            <a:lvl5pPr marL="1828800" indent="0" algn="ctr" rtl="0" eaLnBrk="1" fontAlgn="base" hangingPunct="1">
              <a:spcBef>
                <a:spcPct val="20000"/>
              </a:spcBef>
              <a:spcAft>
                <a:spcPct val="0"/>
              </a:spcAft>
              <a:buNone/>
              <a:defRPr sz="2000">
                <a:solidFill>
                  <a:srgbClr val="149196"/>
                </a:solidFill>
                <a:latin typeface="Calibri" panose="020F0502020204030204" pitchFamily="34" charset="0"/>
                <a:cs typeface="Calibri" panose="020F0502020204030204" pitchFamily="34" charset="0"/>
              </a:defRPr>
            </a:lvl5pPr>
            <a:lvl6pPr marL="2286000" indent="0" algn="ctr" rtl="0" eaLnBrk="1" fontAlgn="base" hangingPunct="1">
              <a:spcBef>
                <a:spcPct val="20000"/>
              </a:spcBef>
              <a:spcAft>
                <a:spcPct val="0"/>
              </a:spcAft>
              <a:buNone/>
              <a:defRPr sz="2000">
                <a:solidFill>
                  <a:srgbClr val="800080"/>
                </a:solidFill>
                <a:latin typeface="+mn-lt"/>
              </a:defRPr>
            </a:lvl6pPr>
            <a:lvl7pPr marL="2743200" indent="0" algn="ctr" rtl="0" eaLnBrk="1" fontAlgn="base" hangingPunct="1">
              <a:spcBef>
                <a:spcPct val="20000"/>
              </a:spcBef>
              <a:spcAft>
                <a:spcPct val="0"/>
              </a:spcAft>
              <a:buNone/>
              <a:defRPr sz="2000">
                <a:solidFill>
                  <a:srgbClr val="800080"/>
                </a:solidFill>
                <a:latin typeface="+mn-lt"/>
              </a:defRPr>
            </a:lvl7pPr>
            <a:lvl8pPr marL="3200400" indent="0" algn="ctr" rtl="0" eaLnBrk="1" fontAlgn="base" hangingPunct="1">
              <a:spcBef>
                <a:spcPct val="20000"/>
              </a:spcBef>
              <a:spcAft>
                <a:spcPct val="0"/>
              </a:spcAft>
              <a:buNone/>
              <a:defRPr sz="2000">
                <a:solidFill>
                  <a:srgbClr val="800080"/>
                </a:solidFill>
                <a:latin typeface="+mn-lt"/>
              </a:defRPr>
            </a:lvl8pPr>
            <a:lvl9pPr marL="3657600" indent="0" algn="ctr" rtl="0" eaLnBrk="1" fontAlgn="base" hangingPunct="1">
              <a:spcBef>
                <a:spcPct val="20000"/>
              </a:spcBef>
              <a:spcAft>
                <a:spcPct val="0"/>
              </a:spcAft>
              <a:buNone/>
              <a:defRPr sz="2000">
                <a:solidFill>
                  <a:srgbClr val="800080"/>
                </a:solidFill>
                <a:latin typeface="+mn-lt"/>
              </a:defRPr>
            </a:lvl9pPr>
          </a:lstStyle>
          <a:p>
            <a:pPr algn="r"/>
            <a:r>
              <a:rPr lang="en-GB" sz="2000" b="1" kern="0" dirty="0" err="1">
                <a:solidFill>
                  <a:srgbClr val="149197"/>
                </a:solidFill>
              </a:rPr>
              <a:t>www.brighterfuturesforchildren.org</a:t>
            </a:r>
            <a:endParaRPr lang="en-GB" sz="2000" b="1" kern="0" dirty="0">
              <a:solidFill>
                <a:srgbClr val="149197"/>
              </a:solidFill>
            </a:endParaRPr>
          </a:p>
        </p:txBody>
      </p:sp>
      <p:pic>
        <p:nvPicPr>
          <p:cNvPr id="7" name="Picture 6" descr="A picture containing text, queen, vector graphics&#10;&#10;Description automatically generated">
            <a:extLst>
              <a:ext uri="{FF2B5EF4-FFF2-40B4-BE49-F238E27FC236}">
                <a16:creationId xmlns:a16="http://schemas.microsoft.com/office/drawing/2014/main" id="{CE80517B-0212-0345-8BDB-CACE0C4B2D9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0575149">
            <a:off x="-517862" y="4493778"/>
            <a:ext cx="2745039" cy="2649725"/>
          </a:xfrm>
          <a:prstGeom prst="rect">
            <a:avLst/>
          </a:prstGeom>
        </p:spPr>
      </p:pic>
    </p:spTree>
    <p:extLst>
      <p:ext uri="{BB962C8B-B14F-4D97-AF65-F5344CB8AC3E}">
        <p14:creationId xmlns:p14="http://schemas.microsoft.com/office/powerpoint/2010/main" val="20709114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6" name="Picture 5" descr="A picture containing text&#10;&#10;Description automatically generated">
            <a:extLst>
              <a:ext uri="{FF2B5EF4-FFF2-40B4-BE49-F238E27FC236}">
                <a16:creationId xmlns:a16="http://schemas.microsoft.com/office/drawing/2014/main" id="{E42A243F-E2ED-774B-A150-227734D45B1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0438678">
            <a:off x="-295648" y="5490778"/>
            <a:ext cx="1425284" cy="1649634"/>
          </a:xfrm>
          <a:prstGeom prst="rect">
            <a:avLst/>
          </a:prstGeom>
        </p:spPr>
      </p:pic>
    </p:spTree>
    <p:extLst>
      <p:ext uri="{BB962C8B-B14F-4D97-AF65-F5344CB8AC3E}">
        <p14:creationId xmlns:p14="http://schemas.microsoft.com/office/powerpoint/2010/main" val="20781202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6" name="Picture 5" descr="A picture containing text&#10;&#10;Description automatically generated">
            <a:extLst>
              <a:ext uri="{FF2B5EF4-FFF2-40B4-BE49-F238E27FC236}">
                <a16:creationId xmlns:a16="http://schemas.microsoft.com/office/drawing/2014/main" id="{33367B90-C26E-DA46-9667-86BD5ACC46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0438678">
            <a:off x="-295648" y="5490778"/>
            <a:ext cx="1425284" cy="1649634"/>
          </a:xfrm>
          <a:prstGeom prst="rect">
            <a:avLst/>
          </a:prstGeom>
        </p:spPr>
      </p:pic>
    </p:spTree>
    <p:extLst>
      <p:ext uri="{BB962C8B-B14F-4D97-AF65-F5344CB8AC3E}">
        <p14:creationId xmlns:p14="http://schemas.microsoft.com/office/powerpoint/2010/main" val="5621563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5" name="Picture 4" descr="A picture containing text&#10;&#10;Description automatically generated">
            <a:extLst>
              <a:ext uri="{FF2B5EF4-FFF2-40B4-BE49-F238E27FC236}">
                <a16:creationId xmlns:a16="http://schemas.microsoft.com/office/drawing/2014/main" id="{8D27F7AF-FA26-D140-A72C-62528A98DD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0438678">
            <a:off x="-295648" y="5490778"/>
            <a:ext cx="1425284" cy="1649634"/>
          </a:xfrm>
          <a:prstGeom prst="rect">
            <a:avLst/>
          </a:prstGeom>
        </p:spPr>
      </p:pic>
    </p:spTree>
    <p:extLst>
      <p:ext uri="{BB962C8B-B14F-4D97-AF65-F5344CB8AC3E}">
        <p14:creationId xmlns:p14="http://schemas.microsoft.com/office/powerpoint/2010/main" val="17497476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038944"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5" name="Picture 4" descr="A picture containing text&#10;&#10;Description automatically generated">
            <a:extLst>
              <a:ext uri="{FF2B5EF4-FFF2-40B4-BE49-F238E27FC236}">
                <a16:creationId xmlns:a16="http://schemas.microsoft.com/office/drawing/2014/main" id="{A88E3000-A5FD-7847-9051-6B5C97052C5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0438678">
            <a:off x="-295648" y="5490778"/>
            <a:ext cx="1425284" cy="1649634"/>
          </a:xfrm>
          <a:prstGeom prst="rect">
            <a:avLst/>
          </a:prstGeom>
        </p:spPr>
      </p:pic>
    </p:spTree>
    <p:extLst>
      <p:ext uri="{BB962C8B-B14F-4D97-AF65-F5344CB8AC3E}">
        <p14:creationId xmlns:p14="http://schemas.microsoft.com/office/powerpoint/2010/main" val="5904778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 blue">
    <p:bg>
      <p:bgPr>
        <a:solidFill>
          <a:srgbClr val="82B6D9"/>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a:solidFill>
                  <a:schemeClr val="bg1"/>
                </a:solidFill>
              </a:defRPr>
            </a:lvl1pPr>
          </a:lstStyle>
          <a:p>
            <a:r>
              <a:rPr lang="en-US"/>
              <a:t>Click to edit Master title style</a:t>
            </a:r>
            <a:endParaRPr lang="en-GB" dirty="0"/>
          </a:p>
        </p:txBody>
      </p:sp>
      <p:sp>
        <p:nvSpPr>
          <p:cNvPr id="3" name="Subtitle 2"/>
          <p:cNvSpPr>
            <a:spLocks noGrp="1"/>
          </p:cNvSpPr>
          <p:nvPr>
            <p:ph type="subTitle" idx="1"/>
          </p:nvPr>
        </p:nvSpPr>
        <p:spPr>
          <a:xfrm>
            <a:off x="1371600" y="3501008"/>
            <a:ext cx="6400800" cy="1752600"/>
          </a:xfrm>
        </p:spPr>
        <p:txBody>
          <a:bodyPr/>
          <a:lstStyle>
            <a:lvl1pPr marL="0" indent="0" algn="ctr">
              <a:buNone/>
              <a:defRPr>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dirty="0"/>
          </a:p>
        </p:txBody>
      </p:sp>
      <p:sp>
        <p:nvSpPr>
          <p:cNvPr id="7" name="Subtitle 2">
            <a:extLst>
              <a:ext uri="{FF2B5EF4-FFF2-40B4-BE49-F238E27FC236}">
                <a16:creationId xmlns:a16="http://schemas.microsoft.com/office/drawing/2014/main" id="{96682A12-1EB5-5548-B197-284F9B5D7C6C}"/>
              </a:ext>
            </a:extLst>
          </p:cNvPr>
          <p:cNvSpPr txBox="1">
            <a:spLocks/>
          </p:cNvSpPr>
          <p:nvPr userDrawn="1"/>
        </p:nvSpPr>
        <p:spPr bwMode="auto">
          <a:xfrm>
            <a:off x="2555776" y="6093296"/>
            <a:ext cx="6400800" cy="465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ctr" rtl="0" eaLnBrk="1" fontAlgn="base" hangingPunct="1">
              <a:spcBef>
                <a:spcPct val="20000"/>
              </a:spcBef>
              <a:spcAft>
                <a:spcPct val="0"/>
              </a:spcAft>
              <a:buNone/>
              <a:defRPr sz="3200">
                <a:solidFill>
                  <a:schemeClr val="bg1"/>
                </a:solidFill>
                <a:latin typeface="Calibri" panose="020F0502020204030204" pitchFamily="34" charset="0"/>
                <a:ea typeface="+mn-ea"/>
                <a:cs typeface="Calibri" panose="020F0502020204030204" pitchFamily="34" charset="0"/>
              </a:defRPr>
            </a:lvl1pPr>
            <a:lvl2pPr marL="457200" indent="0" algn="ctr" rtl="0" eaLnBrk="1" fontAlgn="base" hangingPunct="1">
              <a:spcBef>
                <a:spcPct val="20000"/>
              </a:spcBef>
              <a:spcAft>
                <a:spcPct val="0"/>
              </a:spcAft>
              <a:buNone/>
              <a:defRPr sz="2800">
                <a:solidFill>
                  <a:srgbClr val="149196"/>
                </a:solidFill>
                <a:latin typeface="Calibri" panose="020F0502020204030204" pitchFamily="34" charset="0"/>
                <a:cs typeface="Calibri" panose="020F0502020204030204" pitchFamily="34" charset="0"/>
              </a:defRPr>
            </a:lvl2pPr>
            <a:lvl3pPr marL="914400" indent="0" algn="ctr" rtl="0" eaLnBrk="1" fontAlgn="base" hangingPunct="1">
              <a:spcBef>
                <a:spcPct val="20000"/>
              </a:spcBef>
              <a:spcAft>
                <a:spcPct val="0"/>
              </a:spcAft>
              <a:buNone/>
              <a:defRPr sz="2400">
                <a:solidFill>
                  <a:srgbClr val="149196"/>
                </a:solidFill>
                <a:latin typeface="Calibri" panose="020F0502020204030204" pitchFamily="34" charset="0"/>
                <a:cs typeface="Calibri" panose="020F0502020204030204" pitchFamily="34" charset="0"/>
              </a:defRPr>
            </a:lvl3pPr>
            <a:lvl4pPr marL="1371600" indent="0" algn="ctr" rtl="0" eaLnBrk="1" fontAlgn="base" hangingPunct="1">
              <a:spcBef>
                <a:spcPct val="20000"/>
              </a:spcBef>
              <a:spcAft>
                <a:spcPct val="0"/>
              </a:spcAft>
              <a:buNone/>
              <a:defRPr sz="2000">
                <a:solidFill>
                  <a:srgbClr val="149196"/>
                </a:solidFill>
                <a:latin typeface="Calibri" panose="020F0502020204030204" pitchFamily="34" charset="0"/>
                <a:cs typeface="Calibri" panose="020F0502020204030204" pitchFamily="34" charset="0"/>
              </a:defRPr>
            </a:lvl4pPr>
            <a:lvl5pPr marL="1828800" indent="0" algn="ctr" rtl="0" eaLnBrk="1" fontAlgn="base" hangingPunct="1">
              <a:spcBef>
                <a:spcPct val="20000"/>
              </a:spcBef>
              <a:spcAft>
                <a:spcPct val="0"/>
              </a:spcAft>
              <a:buNone/>
              <a:defRPr sz="2000">
                <a:solidFill>
                  <a:srgbClr val="149196"/>
                </a:solidFill>
                <a:latin typeface="Calibri" panose="020F0502020204030204" pitchFamily="34" charset="0"/>
                <a:cs typeface="Calibri" panose="020F0502020204030204" pitchFamily="34" charset="0"/>
              </a:defRPr>
            </a:lvl5pPr>
            <a:lvl6pPr marL="2286000" indent="0" algn="ctr" rtl="0" eaLnBrk="1" fontAlgn="base" hangingPunct="1">
              <a:spcBef>
                <a:spcPct val="20000"/>
              </a:spcBef>
              <a:spcAft>
                <a:spcPct val="0"/>
              </a:spcAft>
              <a:buNone/>
              <a:defRPr sz="2000">
                <a:solidFill>
                  <a:srgbClr val="800080"/>
                </a:solidFill>
                <a:latin typeface="+mn-lt"/>
              </a:defRPr>
            </a:lvl6pPr>
            <a:lvl7pPr marL="2743200" indent="0" algn="ctr" rtl="0" eaLnBrk="1" fontAlgn="base" hangingPunct="1">
              <a:spcBef>
                <a:spcPct val="20000"/>
              </a:spcBef>
              <a:spcAft>
                <a:spcPct val="0"/>
              </a:spcAft>
              <a:buNone/>
              <a:defRPr sz="2000">
                <a:solidFill>
                  <a:srgbClr val="800080"/>
                </a:solidFill>
                <a:latin typeface="+mn-lt"/>
              </a:defRPr>
            </a:lvl7pPr>
            <a:lvl8pPr marL="3200400" indent="0" algn="ctr" rtl="0" eaLnBrk="1" fontAlgn="base" hangingPunct="1">
              <a:spcBef>
                <a:spcPct val="20000"/>
              </a:spcBef>
              <a:spcAft>
                <a:spcPct val="0"/>
              </a:spcAft>
              <a:buNone/>
              <a:defRPr sz="2000">
                <a:solidFill>
                  <a:srgbClr val="800080"/>
                </a:solidFill>
                <a:latin typeface="+mn-lt"/>
              </a:defRPr>
            </a:lvl8pPr>
            <a:lvl9pPr marL="3657600" indent="0" algn="ctr" rtl="0" eaLnBrk="1" fontAlgn="base" hangingPunct="1">
              <a:spcBef>
                <a:spcPct val="20000"/>
              </a:spcBef>
              <a:spcAft>
                <a:spcPct val="0"/>
              </a:spcAft>
              <a:buNone/>
              <a:defRPr sz="2000">
                <a:solidFill>
                  <a:srgbClr val="800080"/>
                </a:solidFill>
                <a:latin typeface="+mn-lt"/>
              </a:defRPr>
            </a:lvl9pPr>
          </a:lstStyle>
          <a:p>
            <a:pPr algn="r"/>
            <a:r>
              <a:rPr lang="en-GB" sz="2000" b="1" kern="0" dirty="0" err="1">
                <a:solidFill>
                  <a:schemeClr val="bg1"/>
                </a:solidFill>
              </a:rPr>
              <a:t>www.brighterfuturesforchildren.org</a:t>
            </a:r>
            <a:endParaRPr lang="en-GB" sz="2000" b="1" kern="0" dirty="0">
              <a:solidFill>
                <a:schemeClr val="bg1"/>
              </a:solidFill>
            </a:endParaRPr>
          </a:p>
        </p:txBody>
      </p:sp>
      <p:pic>
        <p:nvPicPr>
          <p:cNvPr id="5" name="Picture 4" descr="Logo&#10;&#10;Description automatically generated">
            <a:extLst>
              <a:ext uri="{FF2B5EF4-FFF2-40B4-BE49-F238E27FC236}">
                <a16:creationId xmlns:a16="http://schemas.microsoft.com/office/drawing/2014/main" id="{B39A6A27-95A9-BF4D-ABF0-518B87A047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8331583">
            <a:off x="-458581" y="4503087"/>
            <a:ext cx="2983194" cy="2748406"/>
          </a:xfrm>
          <a:prstGeom prst="rect">
            <a:avLst/>
          </a:prstGeom>
        </p:spPr>
      </p:pic>
    </p:spTree>
    <p:extLst>
      <p:ext uri="{BB962C8B-B14F-4D97-AF65-F5344CB8AC3E}">
        <p14:creationId xmlns:p14="http://schemas.microsoft.com/office/powerpoint/2010/main" val="12065932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 yellow">
    <p:bg>
      <p:bgPr>
        <a:solidFill>
          <a:srgbClr val="FFCB28"/>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a:solidFill>
                  <a:srgbClr val="149197"/>
                </a:solidFill>
              </a:defRPr>
            </a:lvl1pPr>
          </a:lstStyle>
          <a:p>
            <a:r>
              <a:rPr lang="en-US"/>
              <a:t>Click to edit Master title style</a:t>
            </a:r>
            <a:endParaRPr lang="en-GB" dirty="0"/>
          </a:p>
        </p:txBody>
      </p:sp>
      <p:sp>
        <p:nvSpPr>
          <p:cNvPr id="3" name="Subtitle 2"/>
          <p:cNvSpPr>
            <a:spLocks noGrp="1"/>
          </p:cNvSpPr>
          <p:nvPr>
            <p:ph type="subTitle" idx="1"/>
          </p:nvPr>
        </p:nvSpPr>
        <p:spPr>
          <a:xfrm>
            <a:off x="1371600" y="3501008"/>
            <a:ext cx="6400800" cy="1752600"/>
          </a:xfrm>
        </p:spPr>
        <p:txBody>
          <a:bodyPr/>
          <a:lstStyle>
            <a:lvl1pPr marL="0" indent="0" algn="ctr">
              <a:buNone/>
              <a:defRPr>
                <a:solidFill>
                  <a:srgbClr val="149197"/>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dirty="0"/>
          </a:p>
        </p:txBody>
      </p:sp>
      <p:sp>
        <p:nvSpPr>
          <p:cNvPr id="7" name="Subtitle 2">
            <a:extLst>
              <a:ext uri="{FF2B5EF4-FFF2-40B4-BE49-F238E27FC236}">
                <a16:creationId xmlns:a16="http://schemas.microsoft.com/office/drawing/2014/main" id="{96682A12-1EB5-5548-B197-284F9B5D7C6C}"/>
              </a:ext>
            </a:extLst>
          </p:cNvPr>
          <p:cNvSpPr txBox="1">
            <a:spLocks/>
          </p:cNvSpPr>
          <p:nvPr userDrawn="1"/>
        </p:nvSpPr>
        <p:spPr bwMode="auto">
          <a:xfrm>
            <a:off x="2555776" y="6093296"/>
            <a:ext cx="6400800" cy="465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ctr" rtl="0" eaLnBrk="1" fontAlgn="base" hangingPunct="1">
              <a:spcBef>
                <a:spcPct val="20000"/>
              </a:spcBef>
              <a:spcAft>
                <a:spcPct val="0"/>
              </a:spcAft>
              <a:buNone/>
              <a:defRPr sz="3200">
                <a:solidFill>
                  <a:schemeClr val="bg1"/>
                </a:solidFill>
                <a:latin typeface="Calibri" panose="020F0502020204030204" pitchFamily="34" charset="0"/>
                <a:ea typeface="+mn-ea"/>
                <a:cs typeface="Calibri" panose="020F0502020204030204" pitchFamily="34" charset="0"/>
              </a:defRPr>
            </a:lvl1pPr>
            <a:lvl2pPr marL="457200" indent="0" algn="ctr" rtl="0" eaLnBrk="1" fontAlgn="base" hangingPunct="1">
              <a:spcBef>
                <a:spcPct val="20000"/>
              </a:spcBef>
              <a:spcAft>
                <a:spcPct val="0"/>
              </a:spcAft>
              <a:buNone/>
              <a:defRPr sz="2800">
                <a:solidFill>
                  <a:srgbClr val="149196"/>
                </a:solidFill>
                <a:latin typeface="Calibri" panose="020F0502020204030204" pitchFamily="34" charset="0"/>
                <a:cs typeface="Calibri" panose="020F0502020204030204" pitchFamily="34" charset="0"/>
              </a:defRPr>
            </a:lvl2pPr>
            <a:lvl3pPr marL="914400" indent="0" algn="ctr" rtl="0" eaLnBrk="1" fontAlgn="base" hangingPunct="1">
              <a:spcBef>
                <a:spcPct val="20000"/>
              </a:spcBef>
              <a:spcAft>
                <a:spcPct val="0"/>
              </a:spcAft>
              <a:buNone/>
              <a:defRPr sz="2400">
                <a:solidFill>
                  <a:srgbClr val="149196"/>
                </a:solidFill>
                <a:latin typeface="Calibri" panose="020F0502020204030204" pitchFamily="34" charset="0"/>
                <a:cs typeface="Calibri" panose="020F0502020204030204" pitchFamily="34" charset="0"/>
              </a:defRPr>
            </a:lvl3pPr>
            <a:lvl4pPr marL="1371600" indent="0" algn="ctr" rtl="0" eaLnBrk="1" fontAlgn="base" hangingPunct="1">
              <a:spcBef>
                <a:spcPct val="20000"/>
              </a:spcBef>
              <a:spcAft>
                <a:spcPct val="0"/>
              </a:spcAft>
              <a:buNone/>
              <a:defRPr sz="2000">
                <a:solidFill>
                  <a:srgbClr val="149196"/>
                </a:solidFill>
                <a:latin typeface="Calibri" panose="020F0502020204030204" pitchFamily="34" charset="0"/>
                <a:cs typeface="Calibri" panose="020F0502020204030204" pitchFamily="34" charset="0"/>
              </a:defRPr>
            </a:lvl4pPr>
            <a:lvl5pPr marL="1828800" indent="0" algn="ctr" rtl="0" eaLnBrk="1" fontAlgn="base" hangingPunct="1">
              <a:spcBef>
                <a:spcPct val="20000"/>
              </a:spcBef>
              <a:spcAft>
                <a:spcPct val="0"/>
              </a:spcAft>
              <a:buNone/>
              <a:defRPr sz="2000">
                <a:solidFill>
                  <a:srgbClr val="149196"/>
                </a:solidFill>
                <a:latin typeface="Calibri" panose="020F0502020204030204" pitchFamily="34" charset="0"/>
                <a:cs typeface="Calibri" panose="020F0502020204030204" pitchFamily="34" charset="0"/>
              </a:defRPr>
            </a:lvl5pPr>
            <a:lvl6pPr marL="2286000" indent="0" algn="ctr" rtl="0" eaLnBrk="1" fontAlgn="base" hangingPunct="1">
              <a:spcBef>
                <a:spcPct val="20000"/>
              </a:spcBef>
              <a:spcAft>
                <a:spcPct val="0"/>
              </a:spcAft>
              <a:buNone/>
              <a:defRPr sz="2000">
                <a:solidFill>
                  <a:srgbClr val="800080"/>
                </a:solidFill>
                <a:latin typeface="+mn-lt"/>
              </a:defRPr>
            </a:lvl6pPr>
            <a:lvl7pPr marL="2743200" indent="0" algn="ctr" rtl="0" eaLnBrk="1" fontAlgn="base" hangingPunct="1">
              <a:spcBef>
                <a:spcPct val="20000"/>
              </a:spcBef>
              <a:spcAft>
                <a:spcPct val="0"/>
              </a:spcAft>
              <a:buNone/>
              <a:defRPr sz="2000">
                <a:solidFill>
                  <a:srgbClr val="800080"/>
                </a:solidFill>
                <a:latin typeface="+mn-lt"/>
              </a:defRPr>
            </a:lvl7pPr>
            <a:lvl8pPr marL="3200400" indent="0" algn="ctr" rtl="0" eaLnBrk="1" fontAlgn="base" hangingPunct="1">
              <a:spcBef>
                <a:spcPct val="20000"/>
              </a:spcBef>
              <a:spcAft>
                <a:spcPct val="0"/>
              </a:spcAft>
              <a:buNone/>
              <a:defRPr sz="2000">
                <a:solidFill>
                  <a:srgbClr val="800080"/>
                </a:solidFill>
                <a:latin typeface="+mn-lt"/>
              </a:defRPr>
            </a:lvl8pPr>
            <a:lvl9pPr marL="3657600" indent="0" algn="ctr" rtl="0" eaLnBrk="1" fontAlgn="base" hangingPunct="1">
              <a:spcBef>
                <a:spcPct val="20000"/>
              </a:spcBef>
              <a:spcAft>
                <a:spcPct val="0"/>
              </a:spcAft>
              <a:buNone/>
              <a:defRPr sz="2000">
                <a:solidFill>
                  <a:srgbClr val="800080"/>
                </a:solidFill>
                <a:latin typeface="+mn-lt"/>
              </a:defRPr>
            </a:lvl9pPr>
          </a:lstStyle>
          <a:p>
            <a:pPr algn="r"/>
            <a:r>
              <a:rPr lang="en-GB" sz="2000" b="1" kern="0" dirty="0" err="1">
                <a:solidFill>
                  <a:srgbClr val="149197"/>
                </a:solidFill>
              </a:rPr>
              <a:t>www.brighterfuturesforchildren.org</a:t>
            </a:r>
            <a:endParaRPr lang="en-GB" sz="2000" b="1" kern="0" dirty="0">
              <a:solidFill>
                <a:srgbClr val="149197"/>
              </a:solidFill>
            </a:endParaRPr>
          </a:p>
        </p:txBody>
      </p:sp>
      <p:pic>
        <p:nvPicPr>
          <p:cNvPr id="5" name="Picture 4" descr="A picture containing text&#10;&#10;Description automatically generated">
            <a:extLst>
              <a:ext uri="{FF2B5EF4-FFF2-40B4-BE49-F238E27FC236}">
                <a16:creationId xmlns:a16="http://schemas.microsoft.com/office/drawing/2014/main" id="{179CD961-5A93-014E-8BCA-1411535263D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0632013">
            <a:off x="-597099" y="3883971"/>
            <a:ext cx="3236322" cy="3386152"/>
          </a:xfrm>
          <a:prstGeom prst="rect">
            <a:avLst/>
          </a:prstGeom>
        </p:spPr>
      </p:pic>
    </p:spTree>
    <p:extLst>
      <p:ext uri="{BB962C8B-B14F-4D97-AF65-F5344CB8AC3E}">
        <p14:creationId xmlns:p14="http://schemas.microsoft.com/office/powerpoint/2010/main" val="8683636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 orange">
    <p:bg>
      <p:bgPr>
        <a:solidFill>
          <a:srgbClr val="E4610F"/>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a:solidFill>
                  <a:schemeClr val="bg1"/>
                </a:solidFill>
              </a:defRPr>
            </a:lvl1pPr>
          </a:lstStyle>
          <a:p>
            <a:r>
              <a:rPr lang="en-US"/>
              <a:t>Click to edit Master title style</a:t>
            </a:r>
            <a:endParaRPr lang="en-GB" dirty="0"/>
          </a:p>
        </p:txBody>
      </p:sp>
      <p:sp>
        <p:nvSpPr>
          <p:cNvPr id="3" name="Subtitle 2"/>
          <p:cNvSpPr>
            <a:spLocks noGrp="1"/>
          </p:cNvSpPr>
          <p:nvPr>
            <p:ph type="subTitle" idx="1"/>
          </p:nvPr>
        </p:nvSpPr>
        <p:spPr>
          <a:xfrm>
            <a:off x="1371600" y="3501008"/>
            <a:ext cx="6400800" cy="1752600"/>
          </a:xfrm>
        </p:spPr>
        <p:txBody>
          <a:bodyPr/>
          <a:lstStyle>
            <a:lvl1pPr marL="0" indent="0" algn="ctr">
              <a:buNone/>
              <a:defRPr>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dirty="0"/>
          </a:p>
        </p:txBody>
      </p:sp>
      <p:pic>
        <p:nvPicPr>
          <p:cNvPr id="5" name="Picture 4" descr="Shape, arrow&#10;&#10;Description automatically generated">
            <a:extLst>
              <a:ext uri="{FF2B5EF4-FFF2-40B4-BE49-F238E27FC236}">
                <a16:creationId xmlns:a16="http://schemas.microsoft.com/office/drawing/2014/main" id="{90B43149-404B-224C-85F2-0067E957F85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0581827">
            <a:off x="-526834" y="4190116"/>
            <a:ext cx="3201722" cy="3038922"/>
          </a:xfrm>
          <a:prstGeom prst="rect">
            <a:avLst/>
          </a:prstGeom>
        </p:spPr>
      </p:pic>
      <p:sp>
        <p:nvSpPr>
          <p:cNvPr id="7" name="Subtitle 2">
            <a:extLst>
              <a:ext uri="{FF2B5EF4-FFF2-40B4-BE49-F238E27FC236}">
                <a16:creationId xmlns:a16="http://schemas.microsoft.com/office/drawing/2014/main" id="{96682A12-1EB5-5548-B197-284F9B5D7C6C}"/>
              </a:ext>
            </a:extLst>
          </p:cNvPr>
          <p:cNvSpPr txBox="1">
            <a:spLocks/>
          </p:cNvSpPr>
          <p:nvPr userDrawn="1"/>
        </p:nvSpPr>
        <p:spPr bwMode="auto">
          <a:xfrm>
            <a:off x="2555776" y="6093296"/>
            <a:ext cx="6400800" cy="465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ctr" rtl="0" eaLnBrk="1" fontAlgn="base" hangingPunct="1">
              <a:spcBef>
                <a:spcPct val="20000"/>
              </a:spcBef>
              <a:spcAft>
                <a:spcPct val="0"/>
              </a:spcAft>
              <a:buNone/>
              <a:defRPr sz="3200">
                <a:solidFill>
                  <a:schemeClr val="bg1"/>
                </a:solidFill>
                <a:latin typeface="Calibri" panose="020F0502020204030204" pitchFamily="34" charset="0"/>
                <a:ea typeface="+mn-ea"/>
                <a:cs typeface="Calibri" panose="020F0502020204030204" pitchFamily="34" charset="0"/>
              </a:defRPr>
            </a:lvl1pPr>
            <a:lvl2pPr marL="457200" indent="0" algn="ctr" rtl="0" eaLnBrk="1" fontAlgn="base" hangingPunct="1">
              <a:spcBef>
                <a:spcPct val="20000"/>
              </a:spcBef>
              <a:spcAft>
                <a:spcPct val="0"/>
              </a:spcAft>
              <a:buNone/>
              <a:defRPr sz="2800">
                <a:solidFill>
                  <a:srgbClr val="149196"/>
                </a:solidFill>
                <a:latin typeface="Calibri" panose="020F0502020204030204" pitchFamily="34" charset="0"/>
                <a:cs typeface="Calibri" panose="020F0502020204030204" pitchFamily="34" charset="0"/>
              </a:defRPr>
            </a:lvl2pPr>
            <a:lvl3pPr marL="914400" indent="0" algn="ctr" rtl="0" eaLnBrk="1" fontAlgn="base" hangingPunct="1">
              <a:spcBef>
                <a:spcPct val="20000"/>
              </a:spcBef>
              <a:spcAft>
                <a:spcPct val="0"/>
              </a:spcAft>
              <a:buNone/>
              <a:defRPr sz="2400">
                <a:solidFill>
                  <a:srgbClr val="149196"/>
                </a:solidFill>
                <a:latin typeface="Calibri" panose="020F0502020204030204" pitchFamily="34" charset="0"/>
                <a:cs typeface="Calibri" panose="020F0502020204030204" pitchFamily="34" charset="0"/>
              </a:defRPr>
            </a:lvl3pPr>
            <a:lvl4pPr marL="1371600" indent="0" algn="ctr" rtl="0" eaLnBrk="1" fontAlgn="base" hangingPunct="1">
              <a:spcBef>
                <a:spcPct val="20000"/>
              </a:spcBef>
              <a:spcAft>
                <a:spcPct val="0"/>
              </a:spcAft>
              <a:buNone/>
              <a:defRPr sz="2000">
                <a:solidFill>
                  <a:srgbClr val="149196"/>
                </a:solidFill>
                <a:latin typeface="Calibri" panose="020F0502020204030204" pitchFamily="34" charset="0"/>
                <a:cs typeface="Calibri" panose="020F0502020204030204" pitchFamily="34" charset="0"/>
              </a:defRPr>
            </a:lvl4pPr>
            <a:lvl5pPr marL="1828800" indent="0" algn="ctr" rtl="0" eaLnBrk="1" fontAlgn="base" hangingPunct="1">
              <a:spcBef>
                <a:spcPct val="20000"/>
              </a:spcBef>
              <a:spcAft>
                <a:spcPct val="0"/>
              </a:spcAft>
              <a:buNone/>
              <a:defRPr sz="2000">
                <a:solidFill>
                  <a:srgbClr val="149196"/>
                </a:solidFill>
                <a:latin typeface="Calibri" panose="020F0502020204030204" pitchFamily="34" charset="0"/>
                <a:cs typeface="Calibri" panose="020F0502020204030204" pitchFamily="34" charset="0"/>
              </a:defRPr>
            </a:lvl5pPr>
            <a:lvl6pPr marL="2286000" indent="0" algn="ctr" rtl="0" eaLnBrk="1" fontAlgn="base" hangingPunct="1">
              <a:spcBef>
                <a:spcPct val="20000"/>
              </a:spcBef>
              <a:spcAft>
                <a:spcPct val="0"/>
              </a:spcAft>
              <a:buNone/>
              <a:defRPr sz="2000">
                <a:solidFill>
                  <a:srgbClr val="800080"/>
                </a:solidFill>
                <a:latin typeface="+mn-lt"/>
              </a:defRPr>
            </a:lvl6pPr>
            <a:lvl7pPr marL="2743200" indent="0" algn="ctr" rtl="0" eaLnBrk="1" fontAlgn="base" hangingPunct="1">
              <a:spcBef>
                <a:spcPct val="20000"/>
              </a:spcBef>
              <a:spcAft>
                <a:spcPct val="0"/>
              </a:spcAft>
              <a:buNone/>
              <a:defRPr sz="2000">
                <a:solidFill>
                  <a:srgbClr val="800080"/>
                </a:solidFill>
                <a:latin typeface="+mn-lt"/>
              </a:defRPr>
            </a:lvl7pPr>
            <a:lvl8pPr marL="3200400" indent="0" algn="ctr" rtl="0" eaLnBrk="1" fontAlgn="base" hangingPunct="1">
              <a:spcBef>
                <a:spcPct val="20000"/>
              </a:spcBef>
              <a:spcAft>
                <a:spcPct val="0"/>
              </a:spcAft>
              <a:buNone/>
              <a:defRPr sz="2000">
                <a:solidFill>
                  <a:srgbClr val="800080"/>
                </a:solidFill>
                <a:latin typeface="+mn-lt"/>
              </a:defRPr>
            </a:lvl8pPr>
            <a:lvl9pPr marL="3657600" indent="0" algn="ctr" rtl="0" eaLnBrk="1" fontAlgn="base" hangingPunct="1">
              <a:spcBef>
                <a:spcPct val="20000"/>
              </a:spcBef>
              <a:spcAft>
                <a:spcPct val="0"/>
              </a:spcAft>
              <a:buNone/>
              <a:defRPr sz="2000">
                <a:solidFill>
                  <a:srgbClr val="800080"/>
                </a:solidFill>
                <a:latin typeface="+mn-lt"/>
              </a:defRPr>
            </a:lvl9pPr>
          </a:lstStyle>
          <a:p>
            <a:pPr algn="r"/>
            <a:r>
              <a:rPr lang="en-GB" sz="2000" b="1" kern="0" dirty="0" err="1"/>
              <a:t>www.brighterfuturesforchildren.org</a:t>
            </a:r>
            <a:endParaRPr lang="en-GB" sz="2000" b="1" kern="0" dirty="0"/>
          </a:p>
        </p:txBody>
      </p:sp>
    </p:spTree>
    <p:extLst>
      <p:ext uri="{BB962C8B-B14F-4D97-AF65-F5344CB8AC3E}">
        <p14:creationId xmlns:p14="http://schemas.microsoft.com/office/powerpoint/2010/main" val="22536518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7139136" cy="1570186"/>
          </a:xfrm>
        </p:spPr>
        <p:txBody>
          <a:bodyPr/>
          <a:lstStyle>
            <a:lvl1pPr>
              <a:defRPr/>
            </a:lvl1pPr>
          </a:lstStyle>
          <a:p>
            <a:r>
              <a:rPr lang="en-US" dirty="0"/>
              <a:t>Click to edit </a:t>
            </a:r>
            <a:br>
              <a:rPr lang="en-US" dirty="0"/>
            </a:br>
            <a:r>
              <a:rPr lang="en-US" dirty="0"/>
              <a:t>Master title style</a:t>
            </a:r>
            <a:endParaRPr lang="en-GB" dirty="0"/>
          </a:p>
        </p:txBody>
      </p:sp>
      <p:sp>
        <p:nvSpPr>
          <p:cNvPr id="3" name="Content Placeholder 2"/>
          <p:cNvSpPr>
            <a:spLocks noGrp="1"/>
          </p:cNvSpPr>
          <p:nvPr>
            <p:ph idx="1"/>
          </p:nvPr>
        </p:nvSpPr>
        <p:spPr>
          <a:xfrm>
            <a:off x="457200" y="2071389"/>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5" name="Picture 4" descr="A picture containing text&#10;&#10;Description automatically generated">
            <a:extLst>
              <a:ext uri="{FF2B5EF4-FFF2-40B4-BE49-F238E27FC236}">
                <a16:creationId xmlns:a16="http://schemas.microsoft.com/office/drawing/2014/main" id="{86E94A33-FFA0-2141-8D2B-3E7D417E51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0438678">
            <a:off x="-295648" y="5490778"/>
            <a:ext cx="1425284" cy="1649634"/>
          </a:xfrm>
          <a:prstGeom prst="rect">
            <a:avLst/>
          </a:prstGeom>
        </p:spPr>
      </p:pic>
    </p:spTree>
    <p:extLst>
      <p:ext uri="{BB962C8B-B14F-4D97-AF65-F5344CB8AC3E}">
        <p14:creationId xmlns:p14="http://schemas.microsoft.com/office/powerpoint/2010/main" val="28883175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 0-5">
    <p:bg>
      <p:bgPr>
        <a:blipFill dpi="0" rotWithShape="1">
          <a:blip r:embed="rId2">
            <a:alphaModFix amt="17000"/>
            <a:lum/>
          </a:blip>
          <a:srcRect/>
          <a:stretch>
            <a:fillRect l="-7000" r="-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8928F-DDDF-BB4B-B997-673653F23DD2}"/>
              </a:ext>
            </a:extLst>
          </p:cNvPr>
          <p:cNvSpPr>
            <a:spLocks noGrp="1"/>
          </p:cNvSpPr>
          <p:nvPr>
            <p:ph type="title" hasCustomPrompt="1"/>
          </p:nvPr>
        </p:nvSpPr>
        <p:spPr>
          <a:xfrm>
            <a:off x="457200" y="274638"/>
            <a:ext cx="7139136" cy="1570186"/>
          </a:xfrm>
        </p:spPr>
        <p:txBody>
          <a:bodyPr/>
          <a:lstStyle>
            <a:lvl1pPr>
              <a:defRPr/>
            </a:lvl1pPr>
          </a:lstStyle>
          <a:p>
            <a:r>
              <a:rPr lang="en-US" dirty="0"/>
              <a:t>Click to edit </a:t>
            </a:r>
            <a:br>
              <a:rPr lang="en-US" dirty="0"/>
            </a:br>
            <a:r>
              <a:rPr lang="en-US" dirty="0"/>
              <a:t>Master title style</a:t>
            </a:r>
            <a:endParaRPr lang="en-GB" dirty="0"/>
          </a:p>
        </p:txBody>
      </p:sp>
      <p:sp>
        <p:nvSpPr>
          <p:cNvPr id="3" name="Content Placeholder 2">
            <a:extLst>
              <a:ext uri="{FF2B5EF4-FFF2-40B4-BE49-F238E27FC236}">
                <a16:creationId xmlns:a16="http://schemas.microsoft.com/office/drawing/2014/main" id="{CDA587CF-9276-B642-AF5E-851F2CB7496D}"/>
              </a:ext>
            </a:extLst>
          </p:cNvPr>
          <p:cNvSpPr>
            <a:spLocks noGrp="1"/>
          </p:cNvSpPr>
          <p:nvPr>
            <p:ph idx="1"/>
          </p:nvPr>
        </p:nvSpPr>
        <p:spPr>
          <a:xfrm>
            <a:off x="457200" y="2071389"/>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098023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 primary">
    <p:bg>
      <p:bgPr>
        <a:blipFill dpi="0" rotWithShape="1">
          <a:blip r:embed="rId2">
            <a:alphaModFix amt="17000"/>
            <a:lum/>
          </a:blip>
          <a:srcRect/>
          <a:stretch>
            <a:fillRect l="-6000" r="-6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4DAE4-A5E0-554E-B6AC-9630D40049B0}"/>
              </a:ext>
            </a:extLst>
          </p:cNvPr>
          <p:cNvSpPr>
            <a:spLocks noGrp="1"/>
          </p:cNvSpPr>
          <p:nvPr>
            <p:ph type="title" hasCustomPrompt="1"/>
          </p:nvPr>
        </p:nvSpPr>
        <p:spPr>
          <a:xfrm>
            <a:off x="457200" y="274638"/>
            <a:ext cx="7139136" cy="1570186"/>
          </a:xfrm>
        </p:spPr>
        <p:txBody>
          <a:bodyPr/>
          <a:lstStyle>
            <a:lvl1pPr>
              <a:defRPr/>
            </a:lvl1pPr>
          </a:lstStyle>
          <a:p>
            <a:r>
              <a:rPr lang="en-US" dirty="0"/>
              <a:t>Click to edit </a:t>
            </a:r>
            <a:br>
              <a:rPr lang="en-US" dirty="0"/>
            </a:br>
            <a:r>
              <a:rPr lang="en-US" dirty="0"/>
              <a:t>Master title style</a:t>
            </a:r>
            <a:endParaRPr lang="en-GB" dirty="0"/>
          </a:p>
        </p:txBody>
      </p:sp>
      <p:sp>
        <p:nvSpPr>
          <p:cNvPr id="3" name="Content Placeholder 2">
            <a:extLst>
              <a:ext uri="{FF2B5EF4-FFF2-40B4-BE49-F238E27FC236}">
                <a16:creationId xmlns:a16="http://schemas.microsoft.com/office/drawing/2014/main" id="{F5D32440-EEBE-D34F-B433-B77918F838A1}"/>
              </a:ext>
            </a:extLst>
          </p:cNvPr>
          <p:cNvSpPr>
            <a:spLocks noGrp="1"/>
          </p:cNvSpPr>
          <p:nvPr>
            <p:ph idx="1"/>
          </p:nvPr>
        </p:nvSpPr>
        <p:spPr>
          <a:xfrm>
            <a:off x="457200" y="2071389"/>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54494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 secondary">
    <p:bg>
      <p:bgPr>
        <a:blipFill dpi="0" rotWithShape="1">
          <a:blip r:embed="rId2">
            <a:alphaModFix amt="17000"/>
            <a:lum/>
          </a:blip>
          <a:srcRect/>
          <a:stretch>
            <a:fillRect l="-7000" r="-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ED336-C97F-454E-9FC8-E58DC5536E6B}"/>
              </a:ext>
            </a:extLst>
          </p:cNvPr>
          <p:cNvSpPr>
            <a:spLocks noGrp="1"/>
          </p:cNvSpPr>
          <p:nvPr>
            <p:ph type="title" hasCustomPrompt="1"/>
          </p:nvPr>
        </p:nvSpPr>
        <p:spPr>
          <a:xfrm>
            <a:off x="457200" y="274638"/>
            <a:ext cx="7139136" cy="1570186"/>
          </a:xfrm>
        </p:spPr>
        <p:txBody>
          <a:bodyPr/>
          <a:lstStyle>
            <a:lvl1pPr>
              <a:defRPr/>
            </a:lvl1pPr>
          </a:lstStyle>
          <a:p>
            <a:r>
              <a:rPr lang="en-US" dirty="0"/>
              <a:t>Click to edit </a:t>
            </a:r>
            <a:br>
              <a:rPr lang="en-US" dirty="0"/>
            </a:br>
            <a:r>
              <a:rPr lang="en-US" dirty="0"/>
              <a:t>Master title style</a:t>
            </a:r>
            <a:endParaRPr lang="en-GB" dirty="0"/>
          </a:p>
        </p:txBody>
      </p:sp>
      <p:sp>
        <p:nvSpPr>
          <p:cNvPr id="3" name="Content Placeholder 2">
            <a:extLst>
              <a:ext uri="{FF2B5EF4-FFF2-40B4-BE49-F238E27FC236}">
                <a16:creationId xmlns:a16="http://schemas.microsoft.com/office/drawing/2014/main" id="{CA41927D-0025-EC4A-AE89-90ACE0FBEBC3}"/>
              </a:ext>
            </a:extLst>
          </p:cNvPr>
          <p:cNvSpPr>
            <a:spLocks noGrp="1"/>
          </p:cNvSpPr>
          <p:nvPr>
            <p:ph idx="1"/>
          </p:nvPr>
        </p:nvSpPr>
        <p:spPr>
          <a:xfrm>
            <a:off x="457200" y="2071389"/>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682659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3">
            <a:extLst>
              <a:ext uri="{FF2B5EF4-FFF2-40B4-BE49-F238E27FC236}">
                <a16:creationId xmlns:a16="http://schemas.microsoft.com/office/drawing/2014/main" id="{2CB4472E-9D26-4AB7-B838-D991F21D0767}"/>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dirty="0"/>
          </a:p>
        </p:txBody>
      </p:sp>
      <p:sp>
        <p:nvSpPr>
          <p:cNvPr id="1027" name="Rectangle 2">
            <a:extLst>
              <a:ext uri="{FF2B5EF4-FFF2-40B4-BE49-F238E27FC236}">
                <a16:creationId xmlns:a16="http://schemas.microsoft.com/office/drawing/2014/main" id="{4276B71C-F3EF-425A-BD5B-613E659FCACC}"/>
              </a:ext>
            </a:extLst>
          </p:cNvPr>
          <p:cNvSpPr>
            <a:spLocks noGrp="1" noChangeArrowheads="1"/>
          </p:cNvSpPr>
          <p:nvPr>
            <p:ph type="title"/>
          </p:nvPr>
        </p:nvSpPr>
        <p:spPr bwMode="auto">
          <a:xfrm>
            <a:off x="457200" y="274638"/>
            <a:ext cx="7139136"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dirty="0"/>
          </a:p>
        </p:txBody>
      </p:sp>
      <p:sp>
        <p:nvSpPr>
          <p:cNvPr id="5" name="Rectangle 4">
            <a:extLst>
              <a:ext uri="{FF2B5EF4-FFF2-40B4-BE49-F238E27FC236}">
                <a16:creationId xmlns:a16="http://schemas.microsoft.com/office/drawing/2014/main" id="{E1593193-856B-4821-A7CE-BA6176BA50B1}"/>
              </a:ext>
            </a:extLst>
          </p:cNvPr>
          <p:cNvSpPr/>
          <p:nvPr/>
        </p:nvSpPr>
        <p:spPr>
          <a:xfrm>
            <a:off x="0" y="6525344"/>
            <a:ext cx="9144000" cy="72008"/>
          </a:xfrm>
          <a:prstGeom prst="rect">
            <a:avLst/>
          </a:prstGeom>
          <a:solidFill>
            <a:srgbClr val="82B6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B5B34853-22A0-4954-A96D-11DABBB1C7D0}"/>
              </a:ext>
            </a:extLst>
          </p:cNvPr>
          <p:cNvSpPr/>
          <p:nvPr/>
        </p:nvSpPr>
        <p:spPr>
          <a:xfrm>
            <a:off x="0" y="6597352"/>
            <a:ext cx="9144000" cy="115200"/>
          </a:xfrm>
          <a:prstGeom prst="rect">
            <a:avLst/>
          </a:prstGeom>
          <a:solidFill>
            <a:srgbClr val="FDD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1D17C36-ED52-458E-A6B0-21B3154B0D92}"/>
              </a:ext>
            </a:extLst>
          </p:cNvPr>
          <p:cNvSpPr/>
          <p:nvPr/>
        </p:nvSpPr>
        <p:spPr>
          <a:xfrm>
            <a:off x="0" y="6712552"/>
            <a:ext cx="9144000" cy="172832"/>
          </a:xfrm>
          <a:prstGeom prst="rect">
            <a:avLst/>
          </a:prstGeom>
          <a:solidFill>
            <a:srgbClr val="1491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logo&#10;&#10;Description automatically generated">
            <a:extLst>
              <a:ext uri="{FF2B5EF4-FFF2-40B4-BE49-F238E27FC236}">
                <a16:creationId xmlns:a16="http://schemas.microsoft.com/office/drawing/2014/main" id="{EE383CBF-D81D-E743-9250-C3BFAF04B629}"/>
              </a:ext>
            </a:extLst>
          </p:cNvPr>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7749480" y="260648"/>
            <a:ext cx="1143000" cy="1143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63" r:id="rId2"/>
    <p:sldLayoutId id="2147483660" r:id="rId3"/>
    <p:sldLayoutId id="2147483662" r:id="rId4"/>
    <p:sldLayoutId id="2147483661" r:id="rId5"/>
    <p:sldLayoutId id="2147483650" r:id="rId6"/>
    <p:sldLayoutId id="2147483664" r:id="rId7"/>
    <p:sldLayoutId id="2147483665" r:id="rId8"/>
    <p:sldLayoutId id="2147483666" r:id="rId9"/>
    <p:sldLayoutId id="2147483670" r:id="rId10"/>
    <p:sldLayoutId id="2147483651" r:id="rId11"/>
    <p:sldLayoutId id="2147483652" r:id="rId12"/>
    <p:sldLayoutId id="2147483653" r:id="rId13"/>
    <p:sldLayoutId id="2147483669" r:id="rId14"/>
    <p:sldLayoutId id="2147483667" r:id="rId15"/>
    <p:sldLayoutId id="2147483668" r:id="rId16"/>
    <p:sldLayoutId id="2147483671" r:id="rId17"/>
    <p:sldLayoutId id="2147483654" r:id="rId18"/>
    <p:sldLayoutId id="2147483655" r:id="rId19"/>
    <p:sldLayoutId id="2147483656" r:id="rId20"/>
    <p:sldLayoutId id="2147483657" r:id="rId21"/>
    <p:sldLayoutId id="2147483658" r:id="rId22"/>
    <p:sldLayoutId id="2147483659" r:id="rId23"/>
  </p:sldLayoutIdLst>
  <p:hf sldNum="0" hdr="0" ftr="0" dt="0"/>
  <p:txStyles>
    <p:titleStyle>
      <a:lvl1pPr algn="l" rtl="0" eaLnBrk="1" fontAlgn="base" hangingPunct="1">
        <a:spcBef>
          <a:spcPct val="0"/>
        </a:spcBef>
        <a:spcAft>
          <a:spcPct val="0"/>
        </a:spcAft>
        <a:defRPr sz="4400" b="1">
          <a:solidFill>
            <a:srgbClr val="149196"/>
          </a:solidFill>
          <a:latin typeface="Calibri" panose="020F0502020204030204" pitchFamily="34" charset="0"/>
          <a:ea typeface="+mj-ea"/>
          <a:cs typeface="Calibri" panose="020F0502020204030204" pitchFamily="34" charset="0"/>
        </a:defRPr>
      </a:lvl1pPr>
      <a:lvl2pPr algn="l" rtl="0" eaLnBrk="1" fontAlgn="base" hangingPunct="1">
        <a:spcBef>
          <a:spcPct val="0"/>
        </a:spcBef>
        <a:spcAft>
          <a:spcPct val="0"/>
        </a:spcAft>
        <a:defRPr sz="4400" b="1">
          <a:solidFill>
            <a:srgbClr val="800080"/>
          </a:solidFill>
          <a:latin typeface="Trebuchet MS" pitchFamily="34" charset="0"/>
        </a:defRPr>
      </a:lvl2pPr>
      <a:lvl3pPr algn="l" rtl="0" eaLnBrk="1" fontAlgn="base" hangingPunct="1">
        <a:spcBef>
          <a:spcPct val="0"/>
        </a:spcBef>
        <a:spcAft>
          <a:spcPct val="0"/>
        </a:spcAft>
        <a:defRPr sz="4400" b="1">
          <a:solidFill>
            <a:srgbClr val="800080"/>
          </a:solidFill>
          <a:latin typeface="Trebuchet MS" pitchFamily="34" charset="0"/>
        </a:defRPr>
      </a:lvl3pPr>
      <a:lvl4pPr algn="l" rtl="0" eaLnBrk="1" fontAlgn="base" hangingPunct="1">
        <a:spcBef>
          <a:spcPct val="0"/>
        </a:spcBef>
        <a:spcAft>
          <a:spcPct val="0"/>
        </a:spcAft>
        <a:defRPr sz="4400" b="1">
          <a:solidFill>
            <a:srgbClr val="800080"/>
          </a:solidFill>
          <a:latin typeface="Trebuchet MS" pitchFamily="34" charset="0"/>
        </a:defRPr>
      </a:lvl4pPr>
      <a:lvl5pPr algn="l" rtl="0" eaLnBrk="1" fontAlgn="base" hangingPunct="1">
        <a:spcBef>
          <a:spcPct val="0"/>
        </a:spcBef>
        <a:spcAft>
          <a:spcPct val="0"/>
        </a:spcAft>
        <a:defRPr sz="4400" b="1">
          <a:solidFill>
            <a:srgbClr val="800080"/>
          </a:solidFill>
          <a:latin typeface="Trebuchet MS" pitchFamily="34" charset="0"/>
        </a:defRPr>
      </a:lvl5pPr>
      <a:lvl6pPr marL="457200" algn="l" rtl="0" eaLnBrk="1" fontAlgn="base" hangingPunct="1">
        <a:spcBef>
          <a:spcPct val="0"/>
        </a:spcBef>
        <a:spcAft>
          <a:spcPct val="0"/>
        </a:spcAft>
        <a:defRPr sz="4400" b="1">
          <a:solidFill>
            <a:srgbClr val="800080"/>
          </a:solidFill>
          <a:latin typeface="Trebuchet MS" pitchFamily="34" charset="0"/>
        </a:defRPr>
      </a:lvl6pPr>
      <a:lvl7pPr marL="914400" algn="l" rtl="0" eaLnBrk="1" fontAlgn="base" hangingPunct="1">
        <a:spcBef>
          <a:spcPct val="0"/>
        </a:spcBef>
        <a:spcAft>
          <a:spcPct val="0"/>
        </a:spcAft>
        <a:defRPr sz="4400" b="1">
          <a:solidFill>
            <a:srgbClr val="800080"/>
          </a:solidFill>
          <a:latin typeface="Trebuchet MS" pitchFamily="34" charset="0"/>
        </a:defRPr>
      </a:lvl7pPr>
      <a:lvl8pPr marL="1371600" algn="l" rtl="0" eaLnBrk="1" fontAlgn="base" hangingPunct="1">
        <a:spcBef>
          <a:spcPct val="0"/>
        </a:spcBef>
        <a:spcAft>
          <a:spcPct val="0"/>
        </a:spcAft>
        <a:defRPr sz="4400" b="1">
          <a:solidFill>
            <a:srgbClr val="800080"/>
          </a:solidFill>
          <a:latin typeface="Trebuchet MS" pitchFamily="34" charset="0"/>
        </a:defRPr>
      </a:lvl8pPr>
      <a:lvl9pPr marL="1828800" algn="l" rtl="0" eaLnBrk="1" fontAlgn="base" hangingPunct="1">
        <a:spcBef>
          <a:spcPct val="0"/>
        </a:spcBef>
        <a:spcAft>
          <a:spcPct val="0"/>
        </a:spcAft>
        <a:defRPr sz="4400" b="1">
          <a:solidFill>
            <a:srgbClr val="800080"/>
          </a:solidFill>
          <a:latin typeface="Trebuchet MS" pitchFamily="34" charset="0"/>
        </a:defRPr>
      </a:lvl9pPr>
    </p:titleStyle>
    <p:bodyStyle>
      <a:lvl1pPr marL="342900" indent="-342900" algn="l" rtl="0" eaLnBrk="1" fontAlgn="base" hangingPunct="1">
        <a:spcBef>
          <a:spcPct val="20000"/>
        </a:spcBef>
        <a:spcAft>
          <a:spcPct val="0"/>
        </a:spcAft>
        <a:buChar char="•"/>
        <a:defRPr sz="3200">
          <a:solidFill>
            <a:srgbClr val="149196"/>
          </a:solidFill>
          <a:latin typeface="Calibri" panose="020F0502020204030204" pitchFamily="34" charset="0"/>
          <a:ea typeface="+mn-ea"/>
          <a:cs typeface="Calibri" panose="020F0502020204030204" pitchFamily="34" charset="0"/>
        </a:defRPr>
      </a:lvl1pPr>
      <a:lvl2pPr marL="742950" indent="-285750" algn="l" rtl="0" eaLnBrk="1" fontAlgn="base" hangingPunct="1">
        <a:spcBef>
          <a:spcPct val="20000"/>
        </a:spcBef>
        <a:spcAft>
          <a:spcPct val="0"/>
        </a:spcAft>
        <a:buChar char="–"/>
        <a:defRPr sz="2800">
          <a:solidFill>
            <a:srgbClr val="149196"/>
          </a:solidFill>
          <a:latin typeface="Calibri" panose="020F0502020204030204" pitchFamily="34" charset="0"/>
          <a:cs typeface="Calibri" panose="020F0502020204030204" pitchFamily="34" charset="0"/>
        </a:defRPr>
      </a:lvl2pPr>
      <a:lvl3pPr marL="1143000" indent="-228600" algn="l" rtl="0" eaLnBrk="1" fontAlgn="base" hangingPunct="1">
        <a:spcBef>
          <a:spcPct val="20000"/>
        </a:spcBef>
        <a:spcAft>
          <a:spcPct val="0"/>
        </a:spcAft>
        <a:buChar char="•"/>
        <a:defRPr sz="2400">
          <a:solidFill>
            <a:srgbClr val="149196"/>
          </a:solidFill>
          <a:latin typeface="Calibri" panose="020F0502020204030204" pitchFamily="34" charset="0"/>
          <a:cs typeface="Calibri" panose="020F0502020204030204" pitchFamily="34" charset="0"/>
        </a:defRPr>
      </a:lvl3pPr>
      <a:lvl4pPr marL="1600200" indent="-228600" algn="l" rtl="0" eaLnBrk="1" fontAlgn="base" hangingPunct="1">
        <a:spcBef>
          <a:spcPct val="20000"/>
        </a:spcBef>
        <a:spcAft>
          <a:spcPct val="0"/>
        </a:spcAft>
        <a:buChar char="–"/>
        <a:defRPr sz="2000">
          <a:solidFill>
            <a:srgbClr val="149196"/>
          </a:solidFill>
          <a:latin typeface="Calibri" panose="020F0502020204030204" pitchFamily="34" charset="0"/>
          <a:cs typeface="Calibri" panose="020F0502020204030204" pitchFamily="34" charset="0"/>
        </a:defRPr>
      </a:lvl4pPr>
      <a:lvl5pPr marL="2057400" indent="-228600" algn="l" rtl="0" eaLnBrk="1" fontAlgn="base" hangingPunct="1">
        <a:spcBef>
          <a:spcPct val="20000"/>
        </a:spcBef>
        <a:spcAft>
          <a:spcPct val="0"/>
        </a:spcAft>
        <a:buChar char="»"/>
        <a:defRPr sz="2000">
          <a:solidFill>
            <a:srgbClr val="149196"/>
          </a:solidFill>
          <a:latin typeface="Calibri" panose="020F0502020204030204" pitchFamily="34" charset="0"/>
          <a:cs typeface="Calibri" panose="020F0502020204030204" pitchFamily="34" charset="0"/>
        </a:defRPr>
      </a:lvl5pPr>
      <a:lvl6pPr marL="2514600" indent="-228600" algn="l" rtl="0" eaLnBrk="1" fontAlgn="base" hangingPunct="1">
        <a:spcBef>
          <a:spcPct val="20000"/>
        </a:spcBef>
        <a:spcAft>
          <a:spcPct val="0"/>
        </a:spcAft>
        <a:buChar char="»"/>
        <a:defRPr sz="2000">
          <a:solidFill>
            <a:srgbClr val="800080"/>
          </a:solidFill>
          <a:latin typeface="+mn-lt"/>
        </a:defRPr>
      </a:lvl6pPr>
      <a:lvl7pPr marL="2971800" indent="-228600" algn="l" rtl="0" eaLnBrk="1" fontAlgn="base" hangingPunct="1">
        <a:spcBef>
          <a:spcPct val="20000"/>
        </a:spcBef>
        <a:spcAft>
          <a:spcPct val="0"/>
        </a:spcAft>
        <a:buChar char="»"/>
        <a:defRPr sz="2000">
          <a:solidFill>
            <a:srgbClr val="800080"/>
          </a:solidFill>
          <a:latin typeface="+mn-lt"/>
        </a:defRPr>
      </a:lvl7pPr>
      <a:lvl8pPr marL="3429000" indent="-228600" algn="l" rtl="0" eaLnBrk="1" fontAlgn="base" hangingPunct="1">
        <a:spcBef>
          <a:spcPct val="20000"/>
        </a:spcBef>
        <a:spcAft>
          <a:spcPct val="0"/>
        </a:spcAft>
        <a:buChar char="»"/>
        <a:defRPr sz="2000">
          <a:solidFill>
            <a:srgbClr val="800080"/>
          </a:solidFill>
          <a:latin typeface="+mn-lt"/>
        </a:defRPr>
      </a:lvl8pPr>
      <a:lvl9pPr marL="3886200" indent="-228600" algn="l" rtl="0" eaLnBrk="1" fontAlgn="base" hangingPunct="1">
        <a:spcBef>
          <a:spcPct val="20000"/>
        </a:spcBef>
        <a:spcAft>
          <a:spcPct val="0"/>
        </a:spcAft>
        <a:buChar char="»"/>
        <a:defRPr sz="2000">
          <a:solidFill>
            <a:srgbClr val="80008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8" Type="http://schemas.openxmlformats.org/officeDocument/2006/relationships/hyperlink" Target="https://www.berkshirehealthcare.nhs.uk/media/109515174/early-years-information-pack-edition-2.pdf" TargetMode="External"/><Relationship Id="rId3" Type="http://schemas.openxmlformats.org/officeDocument/2006/relationships/hyperlink" Target="https://brighterfuturesforchildren.org/professionals/under-5s-with-send/" TargetMode="External"/><Relationship Id="rId7" Type="http://schemas.openxmlformats.org/officeDocument/2006/relationships/hyperlink" Target="https://cypf.berkshirehealthcare.nhs.uk/our-services/children-and-young-peoples-integrated-therapies/early-language-development-workshops/" TargetMode="External"/><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hyperlink" Target="https://brighterfuturesforchildren.org/professionals/speech-language-and-communication-hub/" TargetMode="External"/><Relationship Id="rId11" Type="http://schemas.openxmlformats.org/officeDocument/2006/relationships/hyperlink" Target="https://search3.openobjects.com/mediamanager/reading/enterprise/files/appendix_c_-_early_years_developmental_journal_bffc_april_2024.pdf" TargetMode="External"/><Relationship Id="rId5" Type="http://schemas.openxmlformats.org/officeDocument/2006/relationships/hyperlink" Target="https://brighterfuturesforchildren.org/wp-content/uploads/2024/11/BFfC-SEND-Support-Plan-Template_-1.docx" TargetMode="External"/><Relationship Id="rId10" Type="http://schemas.openxmlformats.org/officeDocument/2006/relationships/hyperlink" Target="https://brighterfuturesforchildren.org/for-parents-carers/speech-language-and-communication-for-under-fives/" TargetMode="External"/><Relationship Id="rId4" Type="http://schemas.openxmlformats.org/officeDocument/2006/relationships/hyperlink" Target="https://brighterfuturesforchildren.org/professionals/under-5s-services/" TargetMode="External"/><Relationship Id="rId9" Type="http://schemas.openxmlformats.org/officeDocument/2006/relationships/hyperlink" Target="https://servicesguide.reading.gov.uk/kb5/reading/directory/advice.page?id=NboCPuxKWWs"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3">
            <a:extLst>
              <a:ext uri="{FF2B5EF4-FFF2-40B4-BE49-F238E27FC236}">
                <a16:creationId xmlns:a16="http://schemas.microsoft.com/office/drawing/2014/main" id="{6633DDC2-A168-4E06-9874-9A90B4C7FC39}"/>
              </a:ext>
            </a:extLst>
          </p:cNvPr>
          <p:cNvSpPr>
            <a:spLocks noGrp="1" noChangeArrowheads="1"/>
          </p:cNvSpPr>
          <p:nvPr>
            <p:ph type="subTitle" idx="1"/>
          </p:nvPr>
        </p:nvSpPr>
        <p:spPr>
          <a:xfrm>
            <a:off x="-87242" y="2004017"/>
            <a:ext cx="9143999" cy="1702735"/>
          </a:xfrm>
        </p:spPr>
        <p:txBody>
          <a:bodyPr/>
          <a:lstStyle/>
          <a:p>
            <a:r>
              <a:rPr lang="en-GB" altLang="en-US" sz="4800" dirty="0">
                <a:solidFill>
                  <a:schemeClr val="bg1"/>
                </a:solidFill>
                <a:latin typeface="Calibri"/>
                <a:cs typeface="Calibri"/>
              </a:rPr>
              <a:t>Writing</a:t>
            </a:r>
            <a:endParaRPr lang="en-GB" altLang="en-US" sz="4800" dirty="0">
              <a:solidFill>
                <a:schemeClr val="bg1"/>
              </a:solidFill>
            </a:endParaRPr>
          </a:p>
          <a:p>
            <a:r>
              <a:rPr lang="en-GB" altLang="en-US" sz="4800" dirty="0">
                <a:solidFill>
                  <a:schemeClr val="bg1"/>
                </a:solidFill>
                <a:latin typeface="Calibri"/>
                <a:cs typeface="Calibri"/>
              </a:rPr>
              <a:t>Individual Support Plans</a:t>
            </a:r>
            <a:endParaRPr lang="en-GB" altLang="en-US" sz="4800" dirty="0">
              <a:solidFill>
                <a:schemeClr val="bg1"/>
              </a:solidFill>
              <a:latin typeface="Calibri"/>
              <a:ea typeface="Calibri"/>
              <a:cs typeface="Calibri"/>
            </a:endParaRPr>
          </a:p>
          <a:p>
            <a:endParaRPr lang="en-GB" altLang="en-US" sz="4800" dirty="0">
              <a:latin typeface="Calibri"/>
              <a:cs typeface="Calibri"/>
            </a:endParaRPr>
          </a:p>
          <a:p>
            <a:r>
              <a:rPr lang="en-GB" altLang="en-US" sz="2800" dirty="0">
                <a:latin typeface="Calibri"/>
                <a:cs typeface="Calibri"/>
              </a:rPr>
              <a:t>Early Years SEND team </a:t>
            </a:r>
            <a:endParaRPr lang="en-GB" altLang="en-US" sz="2800" dirty="0">
              <a:ea typeface="Calibri"/>
            </a:endParaRPr>
          </a:p>
          <a:p>
            <a:endParaRPr lang="en-GB" altLang="en-US" sz="4800" dirty="0"/>
          </a:p>
          <a:p>
            <a:endParaRPr lang="en-GB" altLang="en-US" dirty="0"/>
          </a:p>
        </p:txBody>
      </p:sp>
      <p:sp>
        <p:nvSpPr>
          <p:cNvPr id="6" name="Rectangle 5">
            <a:extLst>
              <a:ext uri="{FF2B5EF4-FFF2-40B4-BE49-F238E27FC236}">
                <a16:creationId xmlns:a16="http://schemas.microsoft.com/office/drawing/2014/main" id="{DAABAFAD-010D-4ECD-8C29-C78215233C34}"/>
              </a:ext>
            </a:extLst>
          </p:cNvPr>
          <p:cNvSpPr/>
          <p:nvPr/>
        </p:nvSpPr>
        <p:spPr>
          <a:xfrm>
            <a:off x="0" y="6525344"/>
            <a:ext cx="9144000" cy="72008"/>
          </a:xfrm>
          <a:prstGeom prst="rect">
            <a:avLst/>
          </a:prstGeom>
          <a:solidFill>
            <a:srgbClr val="BBE0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6E52115-6C6A-4A8C-9844-E477512783AB}"/>
              </a:ext>
            </a:extLst>
          </p:cNvPr>
          <p:cNvSpPr/>
          <p:nvPr/>
        </p:nvSpPr>
        <p:spPr>
          <a:xfrm>
            <a:off x="-1" y="6597352"/>
            <a:ext cx="9144000" cy="115200"/>
          </a:xfrm>
          <a:prstGeom prst="rect">
            <a:avLst/>
          </a:prstGeom>
          <a:solidFill>
            <a:srgbClr val="FDD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4281600-D4E6-49AB-B74A-C932E6B79E6F}"/>
              </a:ext>
            </a:extLst>
          </p:cNvPr>
          <p:cNvSpPr/>
          <p:nvPr/>
        </p:nvSpPr>
        <p:spPr>
          <a:xfrm>
            <a:off x="152399" y="6712552"/>
            <a:ext cx="8991601" cy="172832"/>
          </a:xfrm>
          <a:prstGeom prst="rect">
            <a:avLst/>
          </a:prstGeom>
          <a:solidFill>
            <a:srgbClr val="1491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p14:dur="0" advTm="5858"/>
    </mc:Choice>
    <mc:Fallback xmlns="">
      <p:transition advTm="5858"/>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467544" y="307193"/>
            <a:ext cx="8229600" cy="936104"/>
          </a:xfrm>
        </p:spPr>
        <p:txBody>
          <a:bodyPr/>
          <a:lstStyle/>
          <a:p>
            <a:r>
              <a:rPr lang="en-GB" altLang="en-US" dirty="0">
                <a:latin typeface="Calibri"/>
                <a:cs typeface="Calibri"/>
              </a:rPr>
              <a:t>What needs to be on the ISP?</a:t>
            </a:r>
            <a:endParaRPr lang="en-GB" altLang="en-US" dirty="0"/>
          </a:p>
        </p:txBody>
      </p:sp>
      <p:sp>
        <p:nvSpPr>
          <p:cNvPr id="40963" name="Content Placeholder 2"/>
          <p:cNvSpPr>
            <a:spLocks noGrp="1"/>
          </p:cNvSpPr>
          <p:nvPr>
            <p:ph idx="1"/>
          </p:nvPr>
        </p:nvSpPr>
        <p:spPr>
          <a:xfrm>
            <a:off x="467544" y="1556792"/>
            <a:ext cx="8229600" cy="4525963"/>
          </a:xfrm>
        </p:spPr>
        <p:txBody>
          <a:bodyPr/>
          <a:lstStyle/>
          <a:p>
            <a:r>
              <a:rPr lang="en-GB" altLang="en-US" sz="2800" dirty="0">
                <a:solidFill>
                  <a:schemeClr val="tx1"/>
                </a:solidFill>
                <a:latin typeface="Calibri"/>
                <a:cs typeface="Calibri"/>
              </a:rPr>
              <a:t>Key information about the child</a:t>
            </a:r>
            <a:endParaRPr lang="en-GB" altLang="en-US" sz="2800" dirty="0">
              <a:solidFill>
                <a:schemeClr val="tx1"/>
              </a:solidFill>
              <a:latin typeface="Calibri"/>
              <a:ea typeface="Calibri"/>
              <a:cs typeface="Calibri"/>
            </a:endParaRPr>
          </a:p>
          <a:p>
            <a:r>
              <a:rPr lang="en-GB" altLang="en-US" sz="2800" dirty="0">
                <a:solidFill>
                  <a:schemeClr val="tx1"/>
                </a:solidFill>
                <a:latin typeface="Calibri"/>
                <a:cs typeface="Calibri"/>
              </a:rPr>
              <a:t>A summary of their primary SEND needs</a:t>
            </a:r>
            <a:endParaRPr lang="en-GB" altLang="en-US" sz="2800" dirty="0">
              <a:solidFill>
                <a:schemeClr val="tx1"/>
              </a:solidFill>
              <a:latin typeface="Calibri"/>
              <a:ea typeface="Calibri"/>
              <a:cs typeface="Calibri"/>
            </a:endParaRPr>
          </a:p>
          <a:p>
            <a:r>
              <a:rPr lang="en-GB" altLang="en-US" sz="2800" dirty="0">
                <a:solidFill>
                  <a:schemeClr val="tx1"/>
                </a:solidFill>
                <a:latin typeface="Calibri"/>
                <a:cs typeface="Calibri"/>
              </a:rPr>
              <a:t>The child’s own strengths and interests</a:t>
            </a:r>
            <a:endParaRPr lang="en-GB" altLang="en-US" sz="2800" dirty="0">
              <a:solidFill>
                <a:schemeClr val="tx1"/>
              </a:solidFill>
              <a:latin typeface="Calibri"/>
              <a:ea typeface="Calibri"/>
              <a:cs typeface="Calibri"/>
            </a:endParaRPr>
          </a:p>
          <a:p>
            <a:r>
              <a:rPr lang="en-GB" altLang="en-US" sz="2800" dirty="0">
                <a:solidFill>
                  <a:schemeClr val="tx1"/>
                </a:solidFill>
                <a:latin typeface="Calibri"/>
                <a:cs typeface="Calibri"/>
              </a:rPr>
              <a:t>Child-centred, child-led outcomes</a:t>
            </a:r>
            <a:endParaRPr lang="en-GB" altLang="en-US" sz="2800" dirty="0">
              <a:solidFill>
                <a:schemeClr val="tx1"/>
              </a:solidFill>
              <a:latin typeface="Calibri"/>
              <a:ea typeface="Calibri"/>
              <a:cs typeface="Calibri"/>
            </a:endParaRPr>
          </a:p>
          <a:p>
            <a:r>
              <a:rPr lang="en-GB" altLang="en-US" sz="2800" dirty="0">
                <a:solidFill>
                  <a:schemeClr val="tx1"/>
                </a:solidFill>
                <a:latin typeface="Calibri"/>
                <a:cs typeface="Calibri"/>
              </a:rPr>
              <a:t>Examples of strategies/provision required to help the child achieve the desired outcomes</a:t>
            </a:r>
            <a:endParaRPr lang="en-GB" altLang="en-US" sz="2800" dirty="0">
              <a:solidFill>
                <a:schemeClr val="tx1"/>
              </a:solidFill>
              <a:latin typeface="Calibri"/>
              <a:ea typeface="Calibri"/>
              <a:cs typeface="Calibri"/>
            </a:endParaRPr>
          </a:p>
          <a:p>
            <a:r>
              <a:rPr lang="en-GB" altLang="en-US" sz="2800" dirty="0">
                <a:solidFill>
                  <a:schemeClr val="tx1"/>
                </a:solidFill>
                <a:latin typeface="Calibri"/>
                <a:cs typeface="Calibri"/>
              </a:rPr>
              <a:t>Parents' comments</a:t>
            </a:r>
            <a:endParaRPr lang="en-GB" altLang="en-US" sz="2800" dirty="0">
              <a:solidFill>
                <a:schemeClr val="tx1"/>
              </a:solidFill>
              <a:latin typeface="Calibri"/>
              <a:ea typeface="Calibri"/>
              <a:cs typeface="Calibri"/>
            </a:endParaRPr>
          </a:p>
          <a:p>
            <a:r>
              <a:rPr lang="en-GB" altLang="en-US" sz="2800" dirty="0">
                <a:solidFill>
                  <a:schemeClr val="tx1"/>
                </a:solidFill>
                <a:latin typeface="Calibri"/>
                <a:cs typeface="Calibri"/>
              </a:rPr>
              <a:t>Review date.</a:t>
            </a:r>
            <a:endParaRPr lang="en-GB" altLang="en-US" sz="2800" dirty="0">
              <a:solidFill>
                <a:schemeClr val="tx1"/>
              </a:solidFill>
              <a:latin typeface="Calibri"/>
              <a:ea typeface="Calibri"/>
              <a:cs typeface="Calibri"/>
            </a:endParaRPr>
          </a:p>
          <a:p>
            <a:pPr marL="0" indent="0">
              <a:buNone/>
            </a:pPr>
            <a:endParaRPr lang="en-GB" altLang="en-US" dirty="0"/>
          </a:p>
        </p:txBody>
      </p:sp>
    </p:spTree>
    <p:extLst>
      <p:ext uri="{BB962C8B-B14F-4D97-AF65-F5344CB8AC3E}">
        <p14:creationId xmlns:p14="http://schemas.microsoft.com/office/powerpoint/2010/main" val="31941498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05EED96-C22C-0BD0-CDE3-ABB9559A2A5A}"/>
              </a:ext>
            </a:extLst>
          </p:cNvPr>
          <p:cNvPicPr>
            <a:picLocks noChangeAspect="1"/>
          </p:cNvPicPr>
          <p:nvPr/>
        </p:nvPicPr>
        <p:blipFill rotWithShape="1">
          <a:blip r:embed="rId3"/>
          <a:srcRect l="1648" t="23783" r="61799" b="16247"/>
          <a:stretch/>
        </p:blipFill>
        <p:spPr>
          <a:xfrm>
            <a:off x="182960" y="1484784"/>
            <a:ext cx="8712969" cy="4824536"/>
          </a:xfrm>
          <a:prstGeom prst="rect">
            <a:avLst/>
          </a:prstGeom>
        </p:spPr>
      </p:pic>
      <p:sp>
        <p:nvSpPr>
          <p:cNvPr id="4" name="TextBox 3">
            <a:extLst>
              <a:ext uri="{FF2B5EF4-FFF2-40B4-BE49-F238E27FC236}">
                <a16:creationId xmlns:a16="http://schemas.microsoft.com/office/drawing/2014/main" id="{8A5A7038-57F7-52B9-FA58-D58E4FA2143E}"/>
              </a:ext>
            </a:extLst>
          </p:cNvPr>
          <p:cNvSpPr txBox="1"/>
          <p:nvPr/>
        </p:nvSpPr>
        <p:spPr>
          <a:xfrm>
            <a:off x="179512" y="116632"/>
            <a:ext cx="2808312" cy="769441"/>
          </a:xfrm>
          <a:prstGeom prst="rect">
            <a:avLst/>
          </a:prstGeom>
          <a:noFill/>
        </p:spPr>
        <p:txBody>
          <a:bodyPr wrap="square" rtlCol="0">
            <a:spAutoFit/>
          </a:bodyPr>
          <a:lstStyle/>
          <a:p>
            <a:r>
              <a:rPr lang="en-GB" sz="4400" b="1" dirty="0">
                <a:solidFill>
                  <a:srgbClr val="149197"/>
                </a:solidFill>
                <a:latin typeface="Calibri" panose="020F0502020204030204" pitchFamily="34" charset="0"/>
                <a:cs typeface="Calibri" panose="020F0502020204030204" pitchFamily="34" charset="0"/>
              </a:rPr>
              <a:t>Example</a:t>
            </a:r>
          </a:p>
        </p:txBody>
      </p:sp>
    </p:spTree>
    <p:extLst>
      <p:ext uri="{BB962C8B-B14F-4D97-AF65-F5344CB8AC3E}">
        <p14:creationId xmlns:p14="http://schemas.microsoft.com/office/powerpoint/2010/main" val="42858255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251520" y="116632"/>
            <a:ext cx="8229600" cy="1570186"/>
          </a:xfrm>
        </p:spPr>
        <p:txBody>
          <a:bodyPr/>
          <a:lstStyle/>
          <a:p>
            <a:r>
              <a:rPr lang="en-GB" altLang="en-US" dirty="0">
                <a:latin typeface="Calibri"/>
                <a:ea typeface="Calibri"/>
                <a:cs typeface="Calibri"/>
              </a:rPr>
              <a:t>Child-centred outcomes </a:t>
            </a:r>
          </a:p>
        </p:txBody>
      </p:sp>
      <p:sp>
        <p:nvSpPr>
          <p:cNvPr id="3" name="Content Placeholder 2"/>
          <p:cNvSpPr>
            <a:spLocks noGrp="1"/>
          </p:cNvSpPr>
          <p:nvPr>
            <p:ph idx="1"/>
          </p:nvPr>
        </p:nvSpPr>
        <p:spPr>
          <a:xfrm>
            <a:off x="467544" y="1628800"/>
            <a:ext cx="8229600" cy="4525963"/>
          </a:xfrm>
        </p:spPr>
        <p:txBody>
          <a:bodyPr/>
          <a:lstStyle/>
          <a:p>
            <a:pPr>
              <a:defRPr/>
            </a:pPr>
            <a:r>
              <a:rPr lang="en-GB" sz="2800" dirty="0">
                <a:solidFill>
                  <a:schemeClr val="tx1"/>
                </a:solidFill>
                <a:latin typeface="Calibri"/>
                <a:ea typeface="Calibri"/>
                <a:cs typeface="Calibri"/>
              </a:rPr>
              <a:t>Personalised, making them specific to the child</a:t>
            </a:r>
          </a:p>
          <a:p>
            <a:pPr>
              <a:defRPr/>
            </a:pPr>
            <a:r>
              <a:rPr lang="en-GB" sz="2800" dirty="0">
                <a:solidFill>
                  <a:schemeClr val="tx1"/>
                </a:solidFill>
                <a:latin typeface="Calibri"/>
                <a:cs typeface="Calibri"/>
              </a:rPr>
              <a:t>Build on the child's strengths as part of their natural next steps.</a:t>
            </a:r>
            <a:endParaRPr lang="en-GB" sz="2800" dirty="0">
              <a:solidFill>
                <a:schemeClr val="tx1"/>
              </a:solidFill>
              <a:ea typeface="Calibri"/>
            </a:endParaRPr>
          </a:p>
          <a:p>
            <a:pPr>
              <a:defRPr/>
            </a:pPr>
            <a:endParaRPr lang="en-GB" sz="2800" dirty="0">
              <a:solidFill>
                <a:schemeClr val="tx1"/>
              </a:solidFill>
              <a:ea typeface="Calibri"/>
            </a:endParaRPr>
          </a:p>
          <a:p>
            <a:pPr marL="0" indent="0" algn="ctr">
              <a:buNone/>
              <a:defRPr/>
            </a:pPr>
            <a:r>
              <a:rPr lang="en-GB" sz="2800" b="1" dirty="0">
                <a:solidFill>
                  <a:srgbClr val="159197"/>
                </a:solidFill>
                <a:latin typeface="Calibri"/>
                <a:ea typeface="Calibri"/>
                <a:cs typeface="Calibri"/>
              </a:rPr>
              <a:t>Example of child centered outcome:</a:t>
            </a:r>
          </a:p>
          <a:p>
            <a:pPr marL="0" indent="0" algn="ctr">
              <a:buNone/>
              <a:defRPr/>
            </a:pPr>
            <a:r>
              <a:rPr lang="en-GB" sz="2800" dirty="0">
                <a:solidFill>
                  <a:schemeClr val="tx1"/>
                </a:solidFill>
                <a:latin typeface="Calibri"/>
                <a:cs typeface="Calibri"/>
              </a:rPr>
              <a:t>“</a:t>
            </a:r>
            <a:r>
              <a:rPr lang="en-GB" sz="2800" b="1" dirty="0">
                <a:solidFill>
                  <a:schemeClr val="tx1"/>
                </a:solidFill>
                <a:latin typeface="Calibri"/>
                <a:cs typeface="Calibri"/>
              </a:rPr>
              <a:t>Max will attend stage 1 attention autism for three minutes, 80% of the time.”</a:t>
            </a:r>
            <a:endParaRPr lang="en-GB" sz="2800" b="1" dirty="0">
              <a:solidFill>
                <a:schemeClr val="tx1"/>
              </a:solidFill>
              <a:ea typeface="Calibri"/>
            </a:endParaRPr>
          </a:p>
          <a:p>
            <a:pPr>
              <a:defRPr/>
            </a:pPr>
            <a:endParaRPr lang="en-GB" dirty="0">
              <a:solidFill>
                <a:schemeClr val="tx1"/>
              </a:solidFill>
              <a:ea typeface="Calibri"/>
            </a:endParaRPr>
          </a:p>
        </p:txBody>
      </p:sp>
    </p:spTree>
    <p:extLst>
      <p:ext uri="{BB962C8B-B14F-4D97-AF65-F5344CB8AC3E}">
        <p14:creationId xmlns:p14="http://schemas.microsoft.com/office/powerpoint/2010/main" val="20787512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8" y="116632"/>
            <a:ext cx="7139136" cy="1570186"/>
          </a:xfrm>
        </p:spPr>
        <p:txBody>
          <a:bodyPr/>
          <a:lstStyle/>
          <a:p>
            <a:r>
              <a:rPr lang="en-GB" dirty="0">
                <a:latin typeface="Calibri"/>
                <a:cs typeface="Calibri"/>
              </a:rPr>
              <a:t>Outcomes are SMART</a:t>
            </a:r>
          </a:p>
        </p:txBody>
      </p:sp>
      <p:graphicFrame>
        <p:nvGraphicFramePr>
          <p:cNvPr id="3" name="Table 2">
            <a:extLst>
              <a:ext uri="{FF2B5EF4-FFF2-40B4-BE49-F238E27FC236}">
                <a16:creationId xmlns:a16="http://schemas.microsoft.com/office/drawing/2014/main" id="{0AEF84A6-A230-4539-DF70-65048063D285}"/>
              </a:ext>
            </a:extLst>
          </p:cNvPr>
          <p:cNvGraphicFramePr>
            <a:graphicFrameLocks noGrp="1"/>
          </p:cNvGraphicFramePr>
          <p:nvPr>
            <p:extLst>
              <p:ext uri="{D42A27DB-BD31-4B8C-83A1-F6EECF244321}">
                <p14:modId xmlns:p14="http://schemas.microsoft.com/office/powerpoint/2010/main" val="4179944991"/>
              </p:ext>
            </p:extLst>
          </p:nvPr>
        </p:nvGraphicFramePr>
        <p:xfrm>
          <a:off x="457198" y="2015970"/>
          <a:ext cx="8229600" cy="3749040"/>
        </p:xfrm>
        <a:graphic>
          <a:graphicData uri="http://schemas.openxmlformats.org/drawingml/2006/table">
            <a:tbl>
              <a:tblPr firstRow="1" bandRow="1">
                <a:tableStyleId>{5C22544A-7EE6-4342-B048-85BDC9FD1C3A}</a:tableStyleId>
              </a:tblPr>
              <a:tblGrid>
                <a:gridCol w="1645920">
                  <a:extLst>
                    <a:ext uri="{9D8B030D-6E8A-4147-A177-3AD203B41FA5}">
                      <a16:colId xmlns:a16="http://schemas.microsoft.com/office/drawing/2014/main" val="3727440966"/>
                    </a:ext>
                  </a:extLst>
                </a:gridCol>
                <a:gridCol w="1645920">
                  <a:extLst>
                    <a:ext uri="{9D8B030D-6E8A-4147-A177-3AD203B41FA5}">
                      <a16:colId xmlns:a16="http://schemas.microsoft.com/office/drawing/2014/main" val="3953926988"/>
                    </a:ext>
                  </a:extLst>
                </a:gridCol>
                <a:gridCol w="1753841">
                  <a:extLst>
                    <a:ext uri="{9D8B030D-6E8A-4147-A177-3AD203B41FA5}">
                      <a16:colId xmlns:a16="http://schemas.microsoft.com/office/drawing/2014/main" val="72317299"/>
                    </a:ext>
                  </a:extLst>
                </a:gridCol>
                <a:gridCol w="1537999">
                  <a:extLst>
                    <a:ext uri="{9D8B030D-6E8A-4147-A177-3AD203B41FA5}">
                      <a16:colId xmlns:a16="http://schemas.microsoft.com/office/drawing/2014/main" val="2664342292"/>
                    </a:ext>
                  </a:extLst>
                </a:gridCol>
                <a:gridCol w="1645920">
                  <a:extLst>
                    <a:ext uri="{9D8B030D-6E8A-4147-A177-3AD203B41FA5}">
                      <a16:colId xmlns:a16="http://schemas.microsoft.com/office/drawing/2014/main" val="779464085"/>
                    </a:ext>
                  </a:extLst>
                </a:gridCol>
              </a:tblGrid>
              <a:tr h="936105">
                <a:tc>
                  <a:txBody>
                    <a:bodyPr/>
                    <a:lstStyle/>
                    <a:p>
                      <a:pPr algn="ctr"/>
                      <a:r>
                        <a:rPr lang="en-GB" sz="5400" dirty="0"/>
                        <a:t>S</a:t>
                      </a:r>
                    </a:p>
                    <a:p>
                      <a:pPr algn="ctr"/>
                      <a:endParaRPr lang="en-GB" sz="5400" dirty="0"/>
                    </a:p>
                  </a:txBody>
                  <a:tcPr>
                    <a:solidFill>
                      <a:srgbClr val="149197"/>
                    </a:solidFill>
                  </a:tcPr>
                </a:tc>
                <a:tc>
                  <a:txBody>
                    <a:bodyPr/>
                    <a:lstStyle/>
                    <a:p>
                      <a:pPr algn="ctr"/>
                      <a:r>
                        <a:rPr lang="en-GB" sz="5400" dirty="0"/>
                        <a:t>M</a:t>
                      </a:r>
                    </a:p>
                  </a:txBody>
                  <a:tcPr>
                    <a:solidFill>
                      <a:srgbClr val="149197"/>
                    </a:solidFill>
                  </a:tcPr>
                </a:tc>
                <a:tc>
                  <a:txBody>
                    <a:bodyPr/>
                    <a:lstStyle/>
                    <a:p>
                      <a:pPr algn="ctr"/>
                      <a:r>
                        <a:rPr lang="en-GB" sz="5400" dirty="0"/>
                        <a:t>A</a:t>
                      </a:r>
                    </a:p>
                  </a:txBody>
                  <a:tcPr>
                    <a:solidFill>
                      <a:srgbClr val="149197"/>
                    </a:solidFill>
                  </a:tcPr>
                </a:tc>
                <a:tc>
                  <a:txBody>
                    <a:bodyPr/>
                    <a:lstStyle/>
                    <a:p>
                      <a:pPr algn="ctr"/>
                      <a:r>
                        <a:rPr lang="en-GB" sz="5400" dirty="0"/>
                        <a:t>R</a:t>
                      </a:r>
                    </a:p>
                  </a:txBody>
                  <a:tcPr>
                    <a:solidFill>
                      <a:srgbClr val="149197"/>
                    </a:solidFill>
                  </a:tcPr>
                </a:tc>
                <a:tc>
                  <a:txBody>
                    <a:bodyPr/>
                    <a:lstStyle/>
                    <a:p>
                      <a:pPr algn="ctr"/>
                      <a:r>
                        <a:rPr lang="en-GB" sz="5400" dirty="0"/>
                        <a:t>T</a:t>
                      </a:r>
                    </a:p>
                    <a:p>
                      <a:pPr algn="ctr"/>
                      <a:endParaRPr lang="en-GB" sz="5400" dirty="0"/>
                    </a:p>
                  </a:txBody>
                  <a:tcPr>
                    <a:solidFill>
                      <a:srgbClr val="149197"/>
                    </a:solidFill>
                  </a:tcPr>
                </a:tc>
                <a:extLst>
                  <a:ext uri="{0D108BD9-81ED-4DB2-BD59-A6C34878D82A}">
                    <a16:rowId xmlns:a16="http://schemas.microsoft.com/office/drawing/2014/main" val="2034023735"/>
                  </a:ext>
                </a:extLst>
              </a:tr>
              <a:tr h="936105">
                <a:tc>
                  <a:txBody>
                    <a:bodyPr/>
                    <a:lstStyle/>
                    <a:p>
                      <a:r>
                        <a:rPr lang="en-GB" sz="1800" b="1" dirty="0">
                          <a:solidFill>
                            <a:schemeClr val="tx1"/>
                          </a:solidFill>
                          <a:latin typeface="Calibri"/>
                        </a:rPr>
                        <a:t>Specific</a:t>
                      </a:r>
                    </a:p>
                    <a:p>
                      <a:endParaRPr lang="en-GB" sz="1800" b="1" dirty="0">
                        <a:solidFill>
                          <a:schemeClr val="tx1"/>
                        </a:solidFill>
                        <a:latin typeface="Calibri"/>
                      </a:endParaRPr>
                    </a:p>
                    <a:p>
                      <a:r>
                        <a:rPr lang="en-GB" sz="1800" b="1" dirty="0">
                          <a:solidFill>
                            <a:schemeClr val="tx1"/>
                          </a:solidFill>
                          <a:latin typeface="Calibri"/>
                        </a:rPr>
                        <a:t>Individual to the child</a:t>
                      </a:r>
                    </a:p>
                  </a:txBody>
                  <a:tcPr>
                    <a:solidFill>
                      <a:schemeClr val="accent1">
                        <a:alpha val="70000"/>
                      </a:schemeClr>
                    </a:solidFill>
                  </a:tcPr>
                </a:tc>
                <a:tc>
                  <a:txBody>
                    <a:bodyPr/>
                    <a:lstStyle/>
                    <a:p>
                      <a:r>
                        <a:rPr lang="en-GB" sz="1800" b="1" dirty="0">
                          <a:solidFill>
                            <a:schemeClr val="tx1"/>
                          </a:solidFill>
                          <a:latin typeface="Calibri"/>
                        </a:rPr>
                        <a:t>Measurable</a:t>
                      </a:r>
                    </a:p>
                    <a:p>
                      <a:endParaRPr lang="en-GB" sz="1800" b="1" dirty="0">
                        <a:solidFill>
                          <a:schemeClr val="tx1"/>
                        </a:solidFill>
                        <a:latin typeface="Calibri"/>
                      </a:endParaRPr>
                    </a:p>
                    <a:p>
                      <a:r>
                        <a:rPr lang="en-GB" sz="1800" b="1" dirty="0">
                          <a:solidFill>
                            <a:schemeClr val="tx1"/>
                          </a:solidFill>
                          <a:latin typeface="Calibri"/>
                        </a:rPr>
                        <a:t>Using small steps to measure the success</a:t>
                      </a:r>
                    </a:p>
                  </a:txBody>
                  <a:tcPr>
                    <a:solidFill>
                      <a:schemeClr val="accent1">
                        <a:alpha val="70000"/>
                      </a:schemeClr>
                    </a:solidFill>
                  </a:tcPr>
                </a:tc>
                <a:tc>
                  <a:txBody>
                    <a:bodyPr/>
                    <a:lstStyle/>
                    <a:p>
                      <a:r>
                        <a:rPr lang="en-GB" sz="1800" b="1" dirty="0">
                          <a:solidFill>
                            <a:schemeClr val="tx1"/>
                          </a:solidFill>
                          <a:latin typeface="Calibri"/>
                        </a:rPr>
                        <a:t>Attainable</a:t>
                      </a:r>
                    </a:p>
                    <a:p>
                      <a:endParaRPr lang="en-GB" sz="1800" b="1" dirty="0">
                        <a:solidFill>
                          <a:schemeClr val="tx1"/>
                        </a:solidFill>
                        <a:latin typeface="Calibri"/>
                      </a:endParaRPr>
                    </a:p>
                    <a:p>
                      <a:r>
                        <a:rPr lang="en-GB" sz="1800" b="1" dirty="0">
                          <a:solidFill>
                            <a:schemeClr val="tx1"/>
                          </a:solidFill>
                          <a:latin typeface="Calibri"/>
                        </a:rPr>
                        <a:t>Appropriate to developmental stage but offers a challenge</a:t>
                      </a:r>
                    </a:p>
                  </a:txBody>
                  <a:tcPr>
                    <a:solidFill>
                      <a:schemeClr val="accent1">
                        <a:alpha val="70000"/>
                      </a:schemeClr>
                    </a:solidFill>
                  </a:tcPr>
                </a:tc>
                <a:tc>
                  <a:txBody>
                    <a:bodyPr/>
                    <a:lstStyle/>
                    <a:p>
                      <a:r>
                        <a:rPr lang="en-GB" sz="1800" b="1" dirty="0">
                          <a:solidFill>
                            <a:schemeClr val="tx1"/>
                          </a:solidFill>
                          <a:latin typeface="Calibri"/>
                        </a:rPr>
                        <a:t>Realistic</a:t>
                      </a:r>
                    </a:p>
                    <a:p>
                      <a:endParaRPr lang="en-GB" sz="1800" b="1" dirty="0">
                        <a:solidFill>
                          <a:schemeClr val="tx1"/>
                        </a:solidFill>
                        <a:latin typeface="Calibri"/>
                      </a:endParaRPr>
                    </a:p>
                    <a:p>
                      <a:r>
                        <a:rPr lang="en-GB" sz="1800" b="1" dirty="0">
                          <a:solidFill>
                            <a:schemeClr val="tx1"/>
                          </a:solidFill>
                          <a:latin typeface="Calibri"/>
                        </a:rPr>
                        <a:t>Meaningful, raises wellbeing, respecting interests </a:t>
                      </a:r>
                    </a:p>
                  </a:txBody>
                  <a:tcPr>
                    <a:solidFill>
                      <a:schemeClr val="accent1">
                        <a:alpha val="70000"/>
                      </a:schemeClr>
                    </a:solidFill>
                  </a:tcPr>
                </a:tc>
                <a:tc>
                  <a:txBody>
                    <a:bodyPr/>
                    <a:lstStyle/>
                    <a:p>
                      <a:r>
                        <a:rPr lang="en-GB" sz="1800" b="1" dirty="0">
                          <a:solidFill>
                            <a:schemeClr val="tx1"/>
                          </a:solidFill>
                          <a:latin typeface="Calibri"/>
                        </a:rPr>
                        <a:t>Time frame</a:t>
                      </a:r>
                    </a:p>
                    <a:p>
                      <a:endParaRPr lang="en-GB" sz="1800" b="1" dirty="0">
                        <a:solidFill>
                          <a:schemeClr val="tx1"/>
                        </a:solidFill>
                        <a:latin typeface="Calibri"/>
                      </a:endParaRPr>
                    </a:p>
                    <a:p>
                      <a:r>
                        <a:rPr lang="en-GB" sz="1800" b="1" dirty="0">
                          <a:solidFill>
                            <a:schemeClr val="tx1"/>
                          </a:solidFill>
                          <a:latin typeface="Calibri"/>
                        </a:rPr>
                        <a:t>Timely review of progress</a:t>
                      </a:r>
                    </a:p>
                  </a:txBody>
                  <a:tcPr>
                    <a:solidFill>
                      <a:schemeClr val="accent1">
                        <a:alpha val="70000"/>
                      </a:schemeClr>
                    </a:solidFill>
                  </a:tcPr>
                </a:tc>
                <a:extLst>
                  <a:ext uri="{0D108BD9-81ED-4DB2-BD59-A6C34878D82A}">
                    <a16:rowId xmlns:a16="http://schemas.microsoft.com/office/drawing/2014/main" val="664117440"/>
                  </a:ext>
                </a:extLst>
              </a:tr>
            </a:tbl>
          </a:graphicData>
        </a:graphic>
      </p:graphicFrame>
    </p:spTree>
    <p:extLst>
      <p:ext uri="{BB962C8B-B14F-4D97-AF65-F5344CB8AC3E}">
        <p14:creationId xmlns:p14="http://schemas.microsoft.com/office/powerpoint/2010/main" val="18559083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92F247C9-B95C-A64B-BC1B-D05E984D0070}"/>
              </a:ext>
            </a:extLst>
          </p:cNvPr>
          <p:cNvGraphicFramePr>
            <a:graphicFrameLocks noGrp="1"/>
          </p:cNvGraphicFramePr>
          <p:nvPr>
            <p:extLst>
              <p:ext uri="{D42A27DB-BD31-4B8C-83A1-F6EECF244321}">
                <p14:modId xmlns:p14="http://schemas.microsoft.com/office/powerpoint/2010/main" val="2642316252"/>
              </p:ext>
            </p:extLst>
          </p:nvPr>
        </p:nvGraphicFramePr>
        <p:xfrm>
          <a:off x="321250" y="1089458"/>
          <a:ext cx="7349236" cy="5494721"/>
        </p:xfrm>
        <a:graphic>
          <a:graphicData uri="http://schemas.openxmlformats.org/drawingml/2006/table">
            <a:tbl>
              <a:tblPr firstRow="1" firstCol="1" bandRow="1">
                <a:tableStyleId>{5C22544A-7EE6-4342-B048-85BDC9FD1C3A}</a:tableStyleId>
              </a:tblPr>
              <a:tblGrid>
                <a:gridCol w="1477390">
                  <a:extLst>
                    <a:ext uri="{9D8B030D-6E8A-4147-A177-3AD203B41FA5}">
                      <a16:colId xmlns:a16="http://schemas.microsoft.com/office/drawing/2014/main" val="3745302250"/>
                    </a:ext>
                  </a:extLst>
                </a:gridCol>
                <a:gridCol w="1444140">
                  <a:extLst>
                    <a:ext uri="{9D8B030D-6E8A-4147-A177-3AD203B41FA5}">
                      <a16:colId xmlns:a16="http://schemas.microsoft.com/office/drawing/2014/main" val="2064732525"/>
                    </a:ext>
                  </a:extLst>
                </a:gridCol>
                <a:gridCol w="2213853">
                  <a:extLst>
                    <a:ext uri="{9D8B030D-6E8A-4147-A177-3AD203B41FA5}">
                      <a16:colId xmlns:a16="http://schemas.microsoft.com/office/drawing/2014/main" val="4029770299"/>
                    </a:ext>
                  </a:extLst>
                </a:gridCol>
                <a:gridCol w="2213853">
                  <a:extLst>
                    <a:ext uri="{9D8B030D-6E8A-4147-A177-3AD203B41FA5}">
                      <a16:colId xmlns:a16="http://schemas.microsoft.com/office/drawing/2014/main" val="1332296115"/>
                    </a:ext>
                  </a:extLst>
                </a:gridCol>
              </a:tblGrid>
              <a:tr h="338259">
                <a:tc>
                  <a:txBody>
                    <a:bodyPr/>
                    <a:lstStyle/>
                    <a:p>
                      <a:pPr algn="ctr">
                        <a:lnSpc>
                          <a:spcPct val="115000"/>
                        </a:lnSpc>
                        <a:spcAft>
                          <a:spcPts val="1000"/>
                        </a:spcAft>
                      </a:pPr>
                      <a:r>
                        <a:rPr lang="en-GB" sz="1000" dirty="0">
                          <a:solidFill>
                            <a:schemeClr val="bg1"/>
                          </a:solidFill>
                          <a:effectLst/>
                        </a:rPr>
                        <a:t>Example</a:t>
                      </a:r>
                      <a:endParaRPr lang="en-GB"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356" marR="49356" marT="0" marB="0"/>
                </a:tc>
                <a:tc>
                  <a:txBody>
                    <a:bodyPr/>
                    <a:lstStyle/>
                    <a:p>
                      <a:pPr algn="ctr">
                        <a:lnSpc>
                          <a:spcPct val="115000"/>
                        </a:lnSpc>
                        <a:spcAft>
                          <a:spcPts val="1000"/>
                        </a:spcAft>
                      </a:pPr>
                      <a:r>
                        <a:rPr lang="en-GB" sz="1000" dirty="0">
                          <a:solidFill>
                            <a:schemeClr val="bg1"/>
                          </a:solidFill>
                          <a:effectLst/>
                        </a:rPr>
                        <a:t>What is wrong with this target</a:t>
                      </a:r>
                      <a:endParaRPr lang="en-GB"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356" marR="49356" marT="0" marB="0"/>
                </a:tc>
                <a:tc>
                  <a:txBody>
                    <a:bodyPr/>
                    <a:lstStyle/>
                    <a:p>
                      <a:pPr algn="ctr">
                        <a:lnSpc>
                          <a:spcPct val="115000"/>
                        </a:lnSpc>
                        <a:spcAft>
                          <a:spcPts val="1000"/>
                        </a:spcAft>
                      </a:pPr>
                      <a:r>
                        <a:rPr lang="en-GB" sz="1000" dirty="0">
                          <a:solidFill>
                            <a:schemeClr val="bg1"/>
                          </a:solidFill>
                          <a:effectLst/>
                        </a:rPr>
                        <a:t>Outcome</a:t>
                      </a:r>
                      <a:endParaRPr lang="en-GB"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356" marR="49356" marT="0" marB="0"/>
                </a:tc>
                <a:tc>
                  <a:txBody>
                    <a:bodyPr/>
                    <a:lstStyle/>
                    <a:p>
                      <a:pPr algn="ctr">
                        <a:lnSpc>
                          <a:spcPct val="115000"/>
                        </a:lnSpc>
                        <a:spcAft>
                          <a:spcPts val="1000"/>
                        </a:spcAft>
                      </a:pPr>
                      <a:r>
                        <a:rPr lang="en-GB" sz="1000" dirty="0">
                          <a:solidFill>
                            <a:schemeClr val="bg1"/>
                          </a:solidFill>
                          <a:effectLst/>
                        </a:rPr>
                        <a:t>Provision</a:t>
                      </a:r>
                      <a:endParaRPr lang="en-GB"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356" marR="49356" marT="0" marB="0"/>
                </a:tc>
                <a:extLst>
                  <a:ext uri="{0D108BD9-81ED-4DB2-BD59-A6C34878D82A}">
                    <a16:rowId xmlns:a16="http://schemas.microsoft.com/office/drawing/2014/main" val="1897257977"/>
                  </a:ext>
                </a:extLst>
              </a:tr>
              <a:tr h="687090">
                <a:tc>
                  <a:txBody>
                    <a:bodyPr/>
                    <a:lstStyle/>
                    <a:p>
                      <a:pPr algn="l">
                        <a:lnSpc>
                          <a:spcPct val="115000"/>
                        </a:lnSpc>
                        <a:spcAft>
                          <a:spcPts val="1000"/>
                        </a:spcAft>
                      </a:pPr>
                      <a:r>
                        <a:rPr lang="en-GB" sz="900" dirty="0">
                          <a:solidFill>
                            <a:schemeClr val="bg1"/>
                          </a:solidFill>
                          <a:effectLst/>
                        </a:rPr>
                        <a:t>Adam will increase his physical development</a:t>
                      </a:r>
                      <a:endParaRPr lang="en-GB"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356" marR="49356" marT="0" marB="0"/>
                </a:tc>
                <a:tc>
                  <a:txBody>
                    <a:bodyPr/>
                    <a:lstStyle/>
                    <a:p>
                      <a:pPr algn="l">
                        <a:lnSpc>
                          <a:spcPct val="115000"/>
                        </a:lnSpc>
                        <a:spcAft>
                          <a:spcPts val="1000"/>
                        </a:spcAft>
                      </a:pPr>
                      <a:r>
                        <a:rPr lang="en-GB" sz="900" dirty="0">
                          <a:effectLst/>
                        </a:rPr>
                        <a:t>Too Vague </a:t>
                      </a:r>
                      <a:endParaRPr lang="en-GB" sz="800" dirty="0">
                        <a:effectLst/>
                      </a:endParaRPr>
                    </a:p>
                    <a:p>
                      <a:pPr algn="l">
                        <a:lnSpc>
                          <a:spcPct val="115000"/>
                        </a:lnSpc>
                        <a:spcAft>
                          <a:spcPts val="100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356" marR="49356" marT="0" marB="0"/>
                </a:tc>
                <a:tc>
                  <a:txBody>
                    <a:bodyPr/>
                    <a:lstStyle/>
                    <a:p>
                      <a:pPr algn="l">
                        <a:lnSpc>
                          <a:spcPct val="115000"/>
                        </a:lnSpc>
                        <a:spcAft>
                          <a:spcPts val="1000"/>
                        </a:spcAft>
                      </a:pPr>
                      <a:r>
                        <a:rPr lang="en-GB" sz="900" dirty="0">
                          <a:effectLst/>
                        </a:rPr>
                        <a:t>Adam will be able to walk 5 steps unaided every day</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356" marR="49356" marT="0" marB="0"/>
                </a:tc>
                <a:tc>
                  <a:txBody>
                    <a:bodyPr/>
                    <a:lstStyle/>
                    <a:p>
                      <a:pPr algn="l">
                        <a:lnSpc>
                          <a:spcPct val="115000"/>
                        </a:lnSpc>
                        <a:spcAft>
                          <a:spcPts val="1000"/>
                        </a:spcAft>
                      </a:pPr>
                      <a:r>
                        <a:rPr lang="en-GB" sz="900" dirty="0">
                          <a:effectLst/>
                        </a:rPr>
                        <a:t>Use of walking frame to practice</a:t>
                      </a:r>
                      <a:endParaRPr lang="en-GB" sz="800" dirty="0">
                        <a:effectLst/>
                      </a:endParaRPr>
                    </a:p>
                    <a:p>
                      <a:pPr algn="l">
                        <a:lnSpc>
                          <a:spcPct val="115000"/>
                        </a:lnSpc>
                        <a:spcAft>
                          <a:spcPts val="1000"/>
                        </a:spcAft>
                      </a:pPr>
                      <a:r>
                        <a:rPr lang="en-GB" sz="900" dirty="0">
                          <a:effectLst/>
                        </a:rPr>
                        <a:t>Clear safe space</a:t>
                      </a:r>
                      <a:endParaRPr lang="en-GB" sz="800" dirty="0">
                        <a:effectLst/>
                      </a:endParaRPr>
                    </a:p>
                    <a:p>
                      <a:pPr algn="l">
                        <a:lnSpc>
                          <a:spcPct val="115000"/>
                        </a:lnSpc>
                        <a:spcAft>
                          <a:spcPts val="1000"/>
                        </a:spcAft>
                      </a:pPr>
                      <a:r>
                        <a:rPr lang="en-GB" sz="900" dirty="0">
                          <a:effectLst/>
                        </a:rPr>
                        <a:t>Close adult supervision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356" marR="49356" marT="0" marB="0"/>
                </a:tc>
                <a:extLst>
                  <a:ext uri="{0D108BD9-81ED-4DB2-BD59-A6C34878D82A}">
                    <a16:rowId xmlns:a16="http://schemas.microsoft.com/office/drawing/2014/main" val="659447669"/>
                  </a:ext>
                </a:extLst>
              </a:tr>
              <a:tr h="1131059">
                <a:tc>
                  <a:txBody>
                    <a:bodyPr/>
                    <a:lstStyle/>
                    <a:p>
                      <a:pPr algn="l">
                        <a:lnSpc>
                          <a:spcPct val="115000"/>
                        </a:lnSpc>
                        <a:spcAft>
                          <a:spcPts val="1000"/>
                        </a:spcAft>
                      </a:pPr>
                      <a:r>
                        <a:rPr lang="en-GB" sz="900" dirty="0">
                          <a:solidFill>
                            <a:schemeClr val="bg1"/>
                          </a:solidFill>
                          <a:effectLst/>
                        </a:rPr>
                        <a:t>To support Adam with his language development”</a:t>
                      </a:r>
                      <a:endParaRPr lang="en-GB"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356" marR="49356" marT="0" marB="0"/>
                </a:tc>
                <a:tc>
                  <a:txBody>
                    <a:bodyPr/>
                    <a:lstStyle/>
                    <a:p>
                      <a:pPr algn="l">
                        <a:lnSpc>
                          <a:spcPct val="115000"/>
                        </a:lnSpc>
                        <a:spcAft>
                          <a:spcPts val="1000"/>
                        </a:spcAft>
                      </a:pPr>
                      <a:r>
                        <a:rPr lang="en-GB" sz="900" dirty="0">
                          <a:effectLst/>
                        </a:rPr>
                        <a:t>More like provision, and too broad</a:t>
                      </a:r>
                      <a:endParaRPr lang="en-GB" sz="800" dirty="0">
                        <a:effectLst/>
                      </a:endParaRPr>
                    </a:p>
                    <a:p>
                      <a:pPr algn="l">
                        <a:lnSpc>
                          <a:spcPct val="115000"/>
                        </a:lnSpc>
                        <a:spcAft>
                          <a:spcPts val="100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356" marR="49356" marT="0" marB="0"/>
                </a:tc>
                <a:tc>
                  <a:txBody>
                    <a:bodyPr/>
                    <a:lstStyle/>
                    <a:p>
                      <a:pPr algn="l">
                        <a:lnSpc>
                          <a:spcPct val="115000"/>
                        </a:lnSpc>
                        <a:spcAft>
                          <a:spcPts val="1000"/>
                        </a:spcAft>
                      </a:pPr>
                      <a:r>
                        <a:rPr lang="en-GB" sz="900" dirty="0">
                          <a:effectLst/>
                        </a:rPr>
                        <a:t>Adam will begin to put 2 words together 80% of the time</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356" marR="49356" marT="0" marB="0"/>
                </a:tc>
                <a:tc>
                  <a:txBody>
                    <a:bodyPr/>
                    <a:lstStyle/>
                    <a:p>
                      <a:pPr algn="l">
                        <a:lnSpc>
                          <a:spcPct val="115000"/>
                        </a:lnSpc>
                        <a:spcAft>
                          <a:spcPts val="1000"/>
                        </a:spcAft>
                      </a:pPr>
                      <a:r>
                        <a:rPr lang="en-GB" sz="900" dirty="0">
                          <a:effectLst/>
                        </a:rPr>
                        <a:t>Adult model language through commenting, offering choices, use match plus 1 strategy</a:t>
                      </a:r>
                      <a:endParaRPr lang="en-GB" sz="800" dirty="0">
                        <a:effectLst/>
                      </a:endParaRPr>
                    </a:p>
                    <a:p>
                      <a:pPr algn="l">
                        <a:lnSpc>
                          <a:spcPct val="115000"/>
                        </a:lnSpc>
                        <a:spcAft>
                          <a:spcPts val="1000"/>
                        </a:spcAft>
                      </a:pPr>
                      <a:r>
                        <a:rPr lang="en-GB" sz="900" dirty="0">
                          <a:effectLst/>
                        </a:rPr>
                        <a:t>Games such as what’s in the box, ready steady go.</a:t>
                      </a:r>
                      <a:endParaRPr lang="en-GB" sz="800" dirty="0">
                        <a:effectLst/>
                      </a:endParaRPr>
                    </a:p>
                    <a:p>
                      <a:pPr algn="l">
                        <a:lnSpc>
                          <a:spcPct val="115000"/>
                        </a:lnSpc>
                        <a:spcAft>
                          <a:spcPts val="1000"/>
                        </a:spcAft>
                      </a:pPr>
                      <a:r>
                        <a:rPr lang="en-GB" sz="900" dirty="0">
                          <a:effectLst/>
                        </a:rPr>
                        <a:t>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356" marR="49356" marT="0" marB="0"/>
                </a:tc>
                <a:extLst>
                  <a:ext uri="{0D108BD9-81ED-4DB2-BD59-A6C34878D82A}">
                    <a16:rowId xmlns:a16="http://schemas.microsoft.com/office/drawing/2014/main" val="3773084788"/>
                  </a:ext>
                </a:extLst>
              </a:tr>
              <a:tr h="1818150">
                <a:tc>
                  <a:txBody>
                    <a:bodyPr/>
                    <a:lstStyle/>
                    <a:p>
                      <a:pPr algn="l">
                        <a:lnSpc>
                          <a:spcPct val="115000"/>
                        </a:lnSpc>
                        <a:spcAft>
                          <a:spcPts val="1000"/>
                        </a:spcAft>
                      </a:pPr>
                      <a:r>
                        <a:rPr lang="en-GB" sz="900" dirty="0">
                          <a:solidFill>
                            <a:schemeClr val="bg1"/>
                          </a:solidFill>
                          <a:effectLst/>
                        </a:rPr>
                        <a:t>Adam will receive 10 minutes daily of Speech and Language</a:t>
                      </a:r>
                      <a:endParaRPr lang="en-GB"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356" marR="49356" marT="0" marB="0"/>
                </a:tc>
                <a:tc>
                  <a:txBody>
                    <a:bodyPr/>
                    <a:lstStyle/>
                    <a:p>
                      <a:pPr algn="l">
                        <a:lnSpc>
                          <a:spcPct val="115000"/>
                        </a:lnSpc>
                        <a:spcAft>
                          <a:spcPts val="1000"/>
                        </a:spcAft>
                      </a:pPr>
                      <a:r>
                        <a:rPr lang="en-GB" sz="900" dirty="0">
                          <a:effectLst/>
                        </a:rPr>
                        <a:t>Provision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356" marR="49356" marT="0" marB="0"/>
                </a:tc>
                <a:tc>
                  <a:txBody>
                    <a:bodyPr/>
                    <a:lstStyle/>
                    <a:p>
                      <a:pPr algn="l">
                        <a:lnSpc>
                          <a:spcPct val="115000"/>
                        </a:lnSpc>
                        <a:spcAft>
                          <a:spcPts val="1000"/>
                        </a:spcAft>
                      </a:pPr>
                      <a:r>
                        <a:rPr lang="en-GB" sz="900" dirty="0">
                          <a:effectLst/>
                        </a:rPr>
                        <a:t>Adam will begin to say single words 50% of the time to communicate his need, working towards a bank of 20 word vocabulary.</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356" marR="49356" marT="0" marB="0"/>
                </a:tc>
                <a:tc>
                  <a:txBody>
                    <a:bodyPr/>
                    <a:lstStyle/>
                    <a:p>
                      <a:pPr algn="l">
                        <a:lnSpc>
                          <a:spcPct val="115000"/>
                        </a:lnSpc>
                        <a:spcAft>
                          <a:spcPts val="1000"/>
                        </a:spcAft>
                      </a:pPr>
                      <a:r>
                        <a:rPr lang="en-GB" sz="1100" dirty="0">
                          <a:effectLst/>
                          <a:latin typeface="Calibri" panose="020F0502020204030204" pitchFamily="34" charset="0"/>
                          <a:cs typeface="Calibri" panose="020F0502020204030204" pitchFamily="34" charset="0"/>
                        </a:rPr>
                        <a:t>Adjusting language modelling to child’s developmental level (e.g., gestures, single words, word combinations,)</a:t>
                      </a:r>
                    </a:p>
                    <a:p>
                      <a:pPr algn="l">
                        <a:lnSpc>
                          <a:spcPct val="115000"/>
                        </a:lnSpc>
                        <a:spcAft>
                          <a:spcPts val="1000"/>
                        </a:spcAft>
                      </a:pPr>
                      <a:r>
                        <a:rPr lang="en-GB" sz="900" dirty="0">
                          <a:effectLst/>
                        </a:rPr>
                        <a:t>Small group activities focused on Speech and Language </a:t>
                      </a:r>
                      <a:endParaRPr lang="en-GB" sz="800" dirty="0">
                        <a:effectLst/>
                      </a:endParaRPr>
                    </a:p>
                    <a:p>
                      <a:pPr algn="l">
                        <a:lnSpc>
                          <a:spcPct val="115000"/>
                        </a:lnSpc>
                        <a:spcAft>
                          <a:spcPts val="1000"/>
                        </a:spcAft>
                      </a:pPr>
                      <a:r>
                        <a:rPr lang="en-GB" sz="900" dirty="0">
                          <a:effectLst/>
                        </a:rPr>
                        <a:t>Modelling and commenting on language. </a:t>
                      </a:r>
                      <a:endParaRPr lang="en-GB" sz="800" dirty="0">
                        <a:effectLst/>
                      </a:endParaRPr>
                    </a:p>
                    <a:p>
                      <a:pPr algn="l">
                        <a:lnSpc>
                          <a:spcPct val="115000"/>
                        </a:lnSpc>
                        <a:spcAft>
                          <a:spcPts val="1000"/>
                        </a:spcAft>
                      </a:pPr>
                      <a:r>
                        <a:rPr lang="en-GB" sz="900" dirty="0">
                          <a:effectLst/>
                        </a:rPr>
                        <a:t>Sharing stories and labelling everyday objects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356" marR="49356" marT="0" marB="0"/>
                </a:tc>
                <a:extLst>
                  <a:ext uri="{0D108BD9-81ED-4DB2-BD59-A6C34878D82A}">
                    <a16:rowId xmlns:a16="http://schemas.microsoft.com/office/drawing/2014/main" val="3451992842"/>
                  </a:ext>
                </a:extLst>
              </a:tr>
              <a:tr h="1099344">
                <a:tc>
                  <a:txBody>
                    <a:bodyPr/>
                    <a:lstStyle/>
                    <a:p>
                      <a:pPr algn="l">
                        <a:lnSpc>
                          <a:spcPct val="115000"/>
                        </a:lnSpc>
                        <a:spcAft>
                          <a:spcPts val="1000"/>
                        </a:spcAft>
                      </a:pPr>
                      <a:r>
                        <a:rPr lang="en-GB" sz="900" dirty="0">
                          <a:solidFill>
                            <a:schemeClr val="bg1"/>
                          </a:solidFill>
                          <a:effectLst/>
                        </a:rPr>
                        <a:t>Adam will join in with group time </a:t>
                      </a:r>
                      <a:endParaRPr lang="en-GB"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356" marR="49356" marT="0" marB="0"/>
                </a:tc>
                <a:tc>
                  <a:txBody>
                    <a:bodyPr/>
                    <a:lstStyle/>
                    <a:p>
                      <a:pPr algn="l">
                        <a:lnSpc>
                          <a:spcPct val="115000"/>
                        </a:lnSpc>
                        <a:spcAft>
                          <a:spcPts val="1000"/>
                        </a:spcAft>
                      </a:pPr>
                      <a:r>
                        <a:rPr lang="en-GB" sz="900" dirty="0">
                          <a:effectLst/>
                        </a:rPr>
                        <a:t>Not specific or measurable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356" marR="49356" marT="0" marB="0"/>
                </a:tc>
                <a:tc>
                  <a:txBody>
                    <a:bodyPr/>
                    <a:lstStyle/>
                    <a:p>
                      <a:pPr algn="l">
                        <a:lnSpc>
                          <a:spcPct val="115000"/>
                        </a:lnSpc>
                        <a:spcAft>
                          <a:spcPts val="1000"/>
                        </a:spcAft>
                      </a:pPr>
                      <a:r>
                        <a:rPr lang="en-GB" sz="900" dirty="0">
                          <a:effectLst/>
                        </a:rPr>
                        <a:t>Adam will point to a song or story choice 90% of the time</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356" marR="49356" marT="0" marB="0"/>
                </a:tc>
                <a:tc>
                  <a:txBody>
                    <a:bodyPr/>
                    <a:lstStyle/>
                    <a:p>
                      <a:pPr algn="l">
                        <a:lnSpc>
                          <a:spcPct val="115000"/>
                        </a:lnSpc>
                        <a:spcAft>
                          <a:spcPts val="1000"/>
                        </a:spcAft>
                      </a:pPr>
                      <a:r>
                        <a:rPr lang="en-GB" sz="900" dirty="0">
                          <a:effectLst/>
                        </a:rPr>
                        <a:t>Small group singing and story times</a:t>
                      </a:r>
                      <a:endParaRPr lang="en-GB" sz="800" dirty="0">
                        <a:effectLst/>
                      </a:endParaRPr>
                    </a:p>
                    <a:p>
                      <a:pPr algn="l">
                        <a:lnSpc>
                          <a:spcPct val="115000"/>
                        </a:lnSpc>
                        <a:spcAft>
                          <a:spcPts val="1000"/>
                        </a:spcAft>
                      </a:pPr>
                      <a:r>
                        <a:rPr lang="en-GB" sz="900" dirty="0">
                          <a:effectLst/>
                        </a:rPr>
                        <a:t>Visuals for choices, story, and song props</a:t>
                      </a:r>
                      <a:endParaRPr lang="en-GB" sz="800" dirty="0">
                        <a:effectLst/>
                      </a:endParaRPr>
                    </a:p>
                    <a:p>
                      <a:pPr algn="l">
                        <a:lnSpc>
                          <a:spcPct val="115000"/>
                        </a:lnSpc>
                        <a:spcAft>
                          <a:spcPts val="1000"/>
                        </a:spcAft>
                      </a:pPr>
                      <a:r>
                        <a:rPr lang="en-GB" sz="900" dirty="0">
                          <a:effectLst/>
                        </a:rPr>
                        <a:t>Understanding what giving attention looks for Adam</a:t>
                      </a:r>
                      <a:endParaRPr lang="en-GB" sz="800" dirty="0">
                        <a:effectLst/>
                      </a:endParaRPr>
                    </a:p>
                    <a:p>
                      <a:pPr algn="l">
                        <a:lnSpc>
                          <a:spcPct val="115000"/>
                        </a:lnSpc>
                        <a:spcAft>
                          <a:spcPts val="1000"/>
                        </a:spcAft>
                      </a:pPr>
                      <a:r>
                        <a:rPr lang="en-GB" sz="900" dirty="0">
                          <a:effectLst/>
                        </a:rPr>
                        <a:t>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356" marR="49356" marT="0" marB="0"/>
                </a:tc>
                <a:extLst>
                  <a:ext uri="{0D108BD9-81ED-4DB2-BD59-A6C34878D82A}">
                    <a16:rowId xmlns:a16="http://schemas.microsoft.com/office/drawing/2014/main" val="2451369088"/>
                  </a:ext>
                </a:extLst>
              </a:tr>
            </a:tbl>
          </a:graphicData>
        </a:graphic>
      </p:graphicFrame>
      <p:sp>
        <p:nvSpPr>
          <p:cNvPr id="6" name="TextBox 5">
            <a:extLst>
              <a:ext uri="{FF2B5EF4-FFF2-40B4-BE49-F238E27FC236}">
                <a16:creationId xmlns:a16="http://schemas.microsoft.com/office/drawing/2014/main" id="{ADD60A45-C0AD-5696-6354-ACF61AFBB881}"/>
              </a:ext>
            </a:extLst>
          </p:cNvPr>
          <p:cNvSpPr txBox="1"/>
          <p:nvPr/>
        </p:nvSpPr>
        <p:spPr>
          <a:xfrm>
            <a:off x="467544" y="260648"/>
            <a:ext cx="6912768" cy="769441"/>
          </a:xfrm>
          <a:prstGeom prst="rect">
            <a:avLst/>
          </a:prstGeom>
          <a:noFill/>
        </p:spPr>
        <p:txBody>
          <a:bodyPr wrap="square" rtlCol="0">
            <a:spAutoFit/>
          </a:bodyPr>
          <a:lstStyle/>
          <a:p>
            <a:r>
              <a:rPr lang="en-GB" sz="4400" b="1" dirty="0">
                <a:solidFill>
                  <a:srgbClr val="149197"/>
                </a:solidFill>
                <a:latin typeface="Calibri" panose="020F0502020204030204" pitchFamily="34" charset="0"/>
                <a:cs typeface="Calibri" panose="020F0502020204030204" pitchFamily="34" charset="0"/>
              </a:rPr>
              <a:t>SMART target examples</a:t>
            </a:r>
          </a:p>
        </p:txBody>
      </p:sp>
    </p:spTree>
    <p:extLst>
      <p:ext uri="{BB962C8B-B14F-4D97-AF65-F5344CB8AC3E}">
        <p14:creationId xmlns:p14="http://schemas.microsoft.com/office/powerpoint/2010/main" val="42849179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CCA89A1-578D-A6B9-7482-FB1BDE082AE2}"/>
              </a:ext>
            </a:extLst>
          </p:cNvPr>
          <p:cNvGraphicFramePr>
            <a:graphicFrameLocks noGrp="1"/>
          </p:cNvGraphicFramePr>
          <p:nvPr>
            <p:extLst>
              <p:ext uri="{D42A27DB-BD31-4B8C-83A1-F6EECF244321}">
                <p14:modId xmlns:p14="http://schemas.microsoft.com/office/powerpoint/2010/main" val="4016012812"/>
              </p:ext>
            </p:extLst>
          </p:nvPr>
        </p:nvGraphicFramePr>
        <p:xfrm>
          <a:off x="323528" y="260648"/>
          <a:ext cx="8640960" cy="6349653"/>
        </p:xfrm>
        <a:graphic>
          <a:graphicData uri="http://schemas.openxmlformats.org/drawingml/2006/table">
            <a:tbl>
              <a:tblPr firstRow="1" firstCol="1" bandRow="1">
                <a:tableStyleId>{5C22544A-7EE6-4342-B048-85BDC9FD1C3A}</a:tableStyleId>
              </a:tblPr>
              <a:tblGrid>
                <a:gridCol w="1737062">
                  <a:extLst>
                    <a:ext uri="{9D8B030D-6E8A-4147-A177-3AD203B41FA5}">
                      <a16:colId xmlns:a16="http://schemas.microsoft.com/office/drawing/2014/main" val="1786726764"/>
                    </a:ext>
                  </a:extLst>
                </a:gridCol>
                <a:gridCol w="1697966">
                  <a:extLst>
                    <a:ext uri="{9D8B030D-6E8A-4147-A177-3AD203B41FA5}">
                      <a16:colId xmlns:a16="http://schemas.microsoft.com/office/drawing/2014/main" val="4130863020"/>
                    </a:ext>
                  </a:extLst>
                </a:gridCol>
                <a:gridCol w="2602966">
                  <a:extLst>
                    <a:ext uri="{9D8B030D-6E8A-4147-A177-3AD203B41FA5}">
                      <a16:colId xmlns:a16="http://schemas.microsoft.com/office/drawing/2014/main" val="3379849211"/>
                    </a:ext>
                  </a:extLst>
                </a:gridCol>
                <a:gridCol w="2602966">
                  <a:extLst>
                    <a:ext uri="{9D8B030D-6E8A-4147-A177-3AD203B41FA5}">
                      <a16:colId xmlns:a16="http://schemas.microsoft.com/office/drawing/2014/main" val="3776326116"/>
                    </a:ext>
                  </a:extLst>
                </a:gridCol>
              </a:tblGrid>
              <a:tr h="1727730">
                <a:tc>
                  <a:txBody>
                    <a:bodyPr/>
                    <a:lstStyle/>
                    <a:p>
                      <a:pPr algn="l">
                        <a:lnSpc>
                          <a:spcPct val="115000"/>
                        </a:lnSpc>
                        <a:spcAft>
                          <a:spcPts val="1000"/>
                        </a:spcAft>
                      </a:pPr>
                      <a:r>
                        <a:rPr lang="en-GB" sz="1000" b="1">
                          <a:solidFill>
                            <a:schemeClr val="bg1"/>
                          </a:solidFill>
                          <a:effectLst/>
                          <a:latin typeface="Calibri" panose="020F0502020204030204" pitchFamily="34" charset="0"/>
                          <a:cs typeface="Calibri" panose="020F0502020204030204" pitchFamily="34" charset="0"/>
                        </a:rPr>
                        <a:t>Adam will do attention autism programme twice a week </a:t>
                      </a:r>
                      <a:endParaRPr lang="en-GB" sz="1000" b="1">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48132" marR="48132" marT="0" marB="0"/>
                </a:tc>
                <a:tc>
                  <a:txBody>
                    <a:bodyPr/>
                    <a:lstStyle/>
                    <a:p>
                      <a:pPr algn="l">
                        <a:lnSpc>
                          <a:spcPct val="115000"/>
                        </a:lnSpc>
                        <a:spcAft>
                          <a:spcPts val="1000"/>
                        </a:spcAft>
                      </a:pPr>
                      <a:r>
                        <a:rPr lang="en-GB" sz="1000" b="0">
                          <a:solidFill>
                            <a:schemeClr val="bg1"/>
                          </a:solidFill>
                          <a:effectLst/>
                          <a:latin typeface="Calibri" panose="020F0502020204030204" pitchFamily="34" charset="0"/>
                          <a:cs typeface="Calibri" panose="020F0502020204030204" pitchFamily="34" charset="0"/>
                        </a:rPr>
                        <a:t>This is provision </a:t>
                      </a:r>
                      <a:endParaRPr lang="en-GB" sz="1000" b="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48132" marR="48132" marT="0" marB="0"/>
                </a:tc>
                <a:tc>
                  <a:txBody>
                    <a:bodyPr/>
                    <a:lstStyle/>
                    <a:p>
                      <a:pPr algn="l">
                        <a:lnSpc>
                          <a:spcPct val="115000"/>
                        </a:lnSpc>
                        <a:spcAft>
                          <a:spcPts val="1000"/>
                        </a:spcAft>
                      </a:pPr>
                      <a:r>
                        <a:rPr lang="en-GB" sz="1000" b="0">
                          <a:solidFill>
                            <a:schemeClr val="bg1"/>
                          </a:solidFill>
                          <a:effectLst/>
                          <a:latin typeface="Calibri" panose="020F0502020204030204" pitchFamily="34" charset="0"/>
                          <a:cs typeface="Calibri" panose="020F0502020204030204" pitchFamily="34" charset="0"/>
                        </a:rPr>
                        <a:t>Adam will attend stage 1 attention autism for 3 minutes 80% of the time</a:t>
                      </a:r>
                      <a:endParaRPr lang="en-GB" sz="1000" b="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48132" marR="48132" marT="0" marB="0"/>
                </a:tc>
                <a:tc>
                  <a:txBody>
                    <a:bodyPr/>
                    <a:lstStyle/>
                    <a:p>
                      <a:pPr algn="l">
                        <a:lnSpc>
                          <a:spcPct val="115000"/>
                        </a:lnSpc>
                        <a:spcAft>
                          <a:spcPts val="1000"/>
                        </a:spcAft>
                      </a:pPr>
                      <a:r>
                        <a:rPr lang="en-GB" sz="1000" b="0" dirty="0">
                          <a:solidFill>
                            <a:schemeClr val="bg1"/>
                          </a:solidFill>
                          <a:effectLst/>
                          <a:latin typeface="Calibri" panose="020F0502020204030204" pitchFamily="34" charset="0"/>
                          <a:cs typeface="Calibri" panose="020F0502020204030204" pitchFamily="34" charset="0"/>
                        </a:rPr>
                        <a:t>Daily small group Attention Autism group</a:t>
                      </a:r>
                    </a:p>
                    <a:p>
                      <a:pPr algn="l">
                        <a:lnSpc>
                          <a:spcPct val="115000"/>
                        </a:lnSpc>
                        <a:spcAft>
                          <a:spcPts val="1000"/>
                        </a:spcAft>
                      </a:pPr>
                      <a:r>
                        <a:rPr lang="en-GB" sz="1000" b="0" dirty="0">
                          <a:solidFill>
                            <a:schemeClr val="bg1"/>
                          </a:solidFill>
                          <a:effectLst/>
                          <a:latin typeface="Calibri" panose="020F0502020204030204" pitchFamily="34" charset="0"/>
                          <a:cs typeface="Calibri" panose="020F0502020204030204" pitchFamily="34" charset="0"/>
                        </a:rPr>
                        <a:t>Low distractions, no interruptions</a:t>
                      </a:r>
                    </a:p>
                    <a:p>
                      <a:pPr algn="l">
                        <a:lnSpc>
                          <a:spcPct val="115000"/>
                        </a:lnSpc>
                        <a:spcAft>
                          <a:spcPts val="1000"/>
                        </a:spcAft>
                      </a:pPr>
                      <a:r>
                        <a:rPr lang="en-GB" sz="1000" b="0" dirty="0">
                          <a:solidFill>
                            <a:schemeClr val="bg1"/>
                          </a:solidFill>
                          <a:effectLst/>
                          <a:latin typeface="Calibri" panose="020F0502020204030204" pitchFamily="34" charset="0"/>
                          <a:cs typeface="Calibri" panose="020F0502020204030204" pitchFamily="34" charset="0"/>
                        </a:rPr>
                        <a:t>Suitable time of day</a:t>
                      </a:r>
                    </a:p>
                    <a:p>
                      <a:pPr algn="l">
                        <a:lnSpc>
                          <a:spcPct val="115000"/>
                        </a:lnSpc>
                        <a:spcAft>
                          <a:spcPts val="1000"/>
                        </a:spcAft>
                      </a:pPr>
                      <a:r>
                        <a:rPr lang="en-GB" sz="1000" b="0" dirty="0">
                          <a:solidFill>
                            <a:schemeClr val="bg1"/>
                          </a:solidFill>
                          <a:effectLst/>
                          <a:latin typeface="Calibri" panose="020F0502020204030204" pitchFamily="34" charset="0"/>
                          <a:cs typeface="Calibri" panose="020F0502020204030204" pitchFamily="34" charset="0"/>
                        </a:rPr>
                        <a:t>Supportive adults attending the group</a:t>
                      </a:r>
                    </a:p>
                    <a:p>
                      <a:pPr algn="l">
                        <a:lnSpc>
                          <a:spcPct val="115000"/>
                        </a:lnSpc>
                        <a:spcAft>
                          <a:spcPts val="1000"/>
                        </a:spcAft>
                      </a:pPr>
                      <a:r>
                        <a:rPr lang="en-GB" sz="1000" b="0" dirty="0">
                          <a:solidFill>
                            <a:schemeClr val="bg1"/>
                          </a:solidFill>
                          <a:effectLst/>
                          <a:latin typeface="Calibri" panose="020F0502020204030204" pitchFamily="34" charset="0"/>
                          <a:cs typeface="Calibri" panose="020F0502020204030204" pitchFamily="34" charset="0"/>
                        </a:rPr>
                        <a:t>Staff to have attended Attention Autism training</a:t>
                      </a:r>
                      <a:endParaRPr lang="en-GB" sz="1000" b="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48132" marR="48132" marT="0" marB="0"/>
                </a:tc>
                <a:extLst>
                  <a:ext uri="{0D108BD9-81ED-4DB2-BD59-A6C34878D82A}">
                    <a16:rowId xmlns:a16="http://schemas.microsoft.com/office/drawing/2014/main" val="667309958"/>
                  </a:ext>
                </a:extLst>
              </a:tr>
              <a:tr h="1267693">
                <a:tc>
                  <a:txBody>
                    <a:bodyPr/>
                    <a:lstStyle/>
                    <a:p>
                      <a:pPr algn="l">
                        <a:lnSpc>
                          <a:spcPct val="115000"/>
                        </a:lnSpc>
                        <a:spcAft>
                          <a:spcPts val="1000"/>
                        </a:spcAft>
                      </a:pPr>
                      <a:r>
                        <a:rPr lang="en-GB" sz="1000" b="1" dirty="0">
                          <a:solidFill>
                            <a:schemeClr val="bg1"/>
                          </a:solidFill>
                          <a:effectLst/>
                          <a:latin typeface="Calibri" panose="020F0502020204030204" pitchFamily="34" charset="0"/>
                          <a:cs typeface="Calibri" panose="020F0502020204030204" pitchFamily="34" charset="0"/>
                        </a:rPr>
                        <a:t>Adam will play with children</a:t>
                      </a:r>
                      <a:endParaRPr lang="en-GB" sz="10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48132" marR="48132" marT="0" marB="0"/>
                </a:tc>
                <a:tc>
                  <a:txBody>
                    <a:bodyPr/>
                    <a:lstStyle/>
                    <a:p>
                      <a:pPr algn="l">
                        <a:lnSpc>
                          <a:spcPct val="115000"/>
                        </a:lnSpc>
                        <a:spcAft>
                          <a:spcPts val="1000"/>
                        </a:spcAft>
                      </a:pPr>
                      <a:r>
                        <a:rPr lang="en-GB" sz="1000">
                          <a:solidFill>
                            <a:schemeClr val="tx1"/>
                          </a:solidFill>
                          <a:effectLst/>
                          <a:latin typeface="Calibri" panose="020F0502020204030204" pitchFamily="34" charset="0"/>
                          <a:cs typeface="Calibri" panose="020F0502020204030204" pitchFamily="34" charset="0"/>
                        </a:rPr>
                        <a:t>Not specific </a:t>
                      </a:r>
                      <a:endParaRPr lang="en-GB" sz="10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8132" marR="48132" marT="0" marB="0"/>
                </a:tc>
                <a:tc>
                  <a:txBody>
                    <a:bodyPr/>
                    <a:lstStyle/>
                    <a:p>
                      <a:pPr algn="l">
                        <a:lnSpc>
                          <a:spcPct val="115000"/>
                        </a:lnSpc>
                        <a:spcAft>
                          <a:spcPts val="1000"/>
                        </a:spcAft>
                      </a:pPr>
                      <a:r>
                        <a:rPr lang="en-GB" sz="1000" dirty="0">
                          <a:solidFill>
                            <a:schemeClr val="tx1"/>
                          </a:solidFill>
                          <a:effectLst/>
                          <a:latin typeface="Calibri" panose="020F0502020204030204" pitchFamily="34" charset="0"/>
                          <a:cs typeface="Calibri" panose="020F0502020204030204" pitchFamily="34" charset="0"/>
                        </a:rPr>
                        <a:t>Adam will take part in turn taking interaction with another adult or child </a:t>
                      </a:r>
                      <a:endParaRPr lang="en-GB" sz="10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8132" marR="48132" marT="0" marB="0"/>
                </a:tc>
                <a:tc>
                  <a:txBody>
                    <a:bodyPr/>
                    <a:lstStyle/>
                    <a:p>
                      <a:pPr algn="l">
                        <a:lnSpc>
                          <a:spcPct val="115000"/>
                        </a:lnSpc>
                        <a:spcAft>
                          <a:spcPts val="1000"/>
                        </a:spcAft>
                      </a:pPr>
                      <a:r>
                        <a:rPr lang="en-GB" sz="1000" dirty="0">
                          <a:solidFill>
                            <a:schemeClr val="tx1"/>
                          </a:solidFill>
                          <a:effectLst/>
                          <a:latin typeface="Calibri" panose="020F0502020204030204" pitchFamily="34" charset="0"/>
                          <a:cs typeface="Calibri" panose="020F0502020204030204" pitchFamily="34" charset="0"/>
                        </a:rPr>
                        <a:t>Predictable and memorable games that are fun with clear beginning, middle and end.</a:t>
                      </a:r>
                    </a:p>
                    <a:p>
                      <a:pPr algn="l">
                        <a:lnSpc>
                          <a:spcPct val="115000"/>
                        </a:lnSpc>
                        <a:spcAft>
                          <a:spcPts val="1000"/>
                        </a:spcAft>
                      </a:pPr>
                      <a:r>
                        <a:rPr lang="en-GB" sz="1000" dirty="0">
                          <a:solidFill>
                            <a:schemeClr val="tx1"/>
                          </a:solidFill>
                          <a:effectLst/>
                          <a:latin typeface="Calibri" panose="020F0502020204030204" pitchFamily="34" charset="0"/>
                          <a:cs typeface="Calibri" panose="020F0502020204030204" pitchFamily="34" charset="0"/>
                        </a:rPr>
                        <a:t>Ready steady go games</a:t>
                      </a:r>
                    </a:p>
                    <a:p>
                      <a:pPr algn="l">
                        <a:lnSpc>
                          <a:spcPct val="115000"/>
                        </a:lnSpc>
                        <a:spcAft>
                          <a:spcPts val="1000"/>
                        </a:spcAft>
                      </a:pPr>
                      <a:r>
                        <a:rPr lang="en-GB" sz="1000" dirty="0">
                          <a:solidFill>
                            <a:schemeClr val="tx1"/>
                          </a:solidFill>
                          <a:effectLst/>
                          <a:latin typeface="Calibri" panose="020F0502020204030204" pitchFamily="34" charset="0"/>
                          <a:cs typeface="Calibri" panose="020F0502020204030204" pitchFamily="34" charset="0"/>
                        </a:rPr>
                        <a:t>Construction, knocking down towers, blowing bubbles, pop up toys</a:t>
                      </a:r>
                      <a:endParaRPr lang="en-GB" sz="10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8132" marR="48132" marT="0" marB="0"/>
                </a:tc>
                <a:extLst>
                  <a:ext uri="{0D108BD9-81ED-4DB2-BD59-A6C34878D82A}">
                    <a16:rowId xmlns:a16="http://schemas.microsoft.com/office/drawing/2014/main" val="1283968332"/>
                  </a:ext>
                </a:extLst>
              </a:tr>
              <a:tr h="644036">
                <a:tc>
                  <a:txBody>
                    <a:bodyPr/>
                    <a:lstStyle/>
                    <a:p>
                      <a:pPr algn="l">
                        <a:lnSpc>
                          <a:spcPct val="115000"/>
                        </a:lnSpc>
                        <a:spcAft>
                          <a:spcPts val="1000"/>
                        </a:spcAft>
                      </a:pPr>
                      <a:r>
                        <a:rPr lang="en-GB" sz="1000" b="1" dirty="0">
                          <a:solidFill>
                            <a:schemeClr val="bg1"/>
                          </a:solidFill>
                          <a:effectLst/>
                          <a:latin typeface="Calibri" panose="020F0502020204030204" pitchFamily="34" charset="0"/>
                          <a:cs typeface="Calibri" panose="020F0502020204030204" pitchFamily="34" charset="0"/>
                        </a:rPr>
                        <a:t>Adam will use visual timetables to follow the routine of the day. </a:t>
                      </a:r>
                      <a:endParaRPr lang="en-GB" sz="10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48132" marR="48132" marT="0" marB="0"/>
                </a:tc>
                <a:tc>
                  <a:txBody>
                    <a:bodyPr/>
                    <a:lstStyle/>
                    <a:p>
                      <a:pPr algn="l">
                        <a:lnSpc>
                          <a:spcPct val="115000"/>
                        </a:lnSpc>
                        <a:spcAft>
                          <a:spcPts val="1000"/>
                        </a:spcAft>
                      </a:pPr>
                      <a:r>
                        <a:rPr lang="en-GB" sz="1000">
                          <a:solidFill>
                            <a:schemeClr val="tx1"/>
                          </a:solidFill>
                          <a:effectLst/>
                          <a:latin typeface="Calibri" panose="020F0502020204030204" pitchFamily="34" charset="0"/>
                          <a:cs typeface="Calibri" panose="020F0502020204030204" pitchFamily="34" charset="0"/>
                        </a:rPr>
                        <a:t>Provision but also not specific as to how you will know he is using them. </a:t>
                      </a:r>
                      <a:endParaRPr lang="en-GB" sz="10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8132" marR="48132" marT="0" marB="0"/>
                </a:tc>
                <a:tc>
                  <a:txBody>
                    <a:bodyPr/>
                    <a:lstStyle/>
                    <a:p>
                      <a:pPr algn="l">
                        <a:lnSpc>
                          <a:spcPct val="115000"/>
                        </a:lnSpc>
                        <a:spcAft>
                          <a:spcPts val="1000"/>
                        </a:spcAft>
                      </a:pPr>
                      <a:r>
                        <a:rPr lang="en-GB" sz="1000">
                          <a:solidFill>
                            <a:schemeClr val="tx1"/>
                          </a:solidFill>
                          <a:effectLst/>
                          <a:latin typeface="Calibri" panose="020F0502020204030204" pitchFamily="34" charset="0"/>
                          <a:cs typeface="Calibri" panose="020F0502020204030204" pitchFamily="34" charset="0"/>
                        </a:rPr>
                        <a:t>Adam will be able to follow a visual to come in from the garden 3 out of five occasions during the week</a:t>
                      </a:r>
                      <a:endParaRPr lang="en-GB" sz="10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8132" marR="48132" marT="0" marB="0"/>
                </a:tc>
                <a:tc>
                  <a:txBody>
                    <a:bodyPr/>
                    <a:lstStyle/>
                    <a:p>
                      <a:pPr algn="l">
                        <a:lnSpc>
                          <a:spcPct val="115000"/>
                        </a:lnSpc>
                        <a:spcAft>
                          <a:spcPts val="1000"/>
                        </a:spcAft>
                      </a:pPr>
                      <a:r>
                        <a:rPr lang="en-GB" sz="1000">
                          <a:solidFill>
                            <a:schemeClr val="tx1"/>
                          </a:solidFill>
                          <a:effectLst/>
                          <a:latin typeface="Calibri" panose="020F0502020204030204" pitchFamily="34" charset="0"/>
                          <a:cs typeface="Calibri" panose="020F0502020204030204" pitchFamily="34" charset="0"/>
                        </a:rPr>
                        <a:t>Now and next to break down into manageable steps, visuals, responsive adult, provide warning prior to transition. </a:t>
                      </a:r>
                      <a:endParaRPr lang="en-GB" sz="10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8132" marR="48132" marT="0" marB="0"/>
                </a:tc>
                <a:extLst>
                  <a:ext uri="{0D108BD9-81ED-4DB2-BD59-A6C34878D82A}">
                    <a16:rowId xmlns:a16="http://schemas.microsoft.com/office/drawing/2014/main" val="3704842201"/>
                  </a:ext>
                </a:extLst>
              </a:tr>
              <a:tr h="1442501">
                <a:tc>
                  <a:txBody>
                    <a:bodyPr/>
                    <a:lstStyle/>
                    <a:p>
                      <a:pPr algn="l">
                        <a:lnSpc>
                          <a:spcPct val="115000"/>
                        </a:lnSpc>
                        <a:spcAft>
                          <a:spcPts val="1000"/>
                        </a:spcAft>
                      </a:pPr>
                      <a:r>
                        <a:rPr lang="en-GB" sz="1000" b="1">
                          <a:solidFill>
                            <a:schemeClr val="bg1"/>
                          </a:solidFill>
                          <a:effectLst/>
                          <a:latin typeface="Calibri" panose="020F0502020204030204" pitchFamily="34" charset="0"/>
                          <a:cs typeface="Calibri" panose="020F0502020204030204" pitchFamily="34" charset="0"/>
                        </a:rPr>
                        <a:t>Adam will play with more toys </a:t>
                      </a:r>
                      <a:endParaRPr lang="en-GB" sz="1000" b="1">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48132" marR="48132" marT="0" marB="0"/>
                </a:tc>
                <a:tc>
                  <a:txBody>
                    <a:bodyPr/>
                    <a:lstStyle/>
                    <a:p>
                      <a:pPr algn="l">
                        <a:lnSpc>
                          <a:spcPct val="115000"/>
                        </a:lnSpc>
                        <a:spcAft>
                          <a:spcPts val="1000"/>
                        </a:spcAft>
                      </a:pPr>
                      <a:r>
                        <a:rPr lang="en-GB" sz="1000">
                          <a:solidFill>
                            <a:schemeClr val="tx1"/>
                          </a:solidFill>
                          <a:effectLst/>
                          <a:latin typeface="Calibri" panose="020F0502020204030204" pitchFamily="34" charset="0"/>
                          <a:cs typeface="Calibri" panose="020F0502020204030204" pitchFamily="34" charset="0"/>
                        </a:rPr>
                        <a:t>Not specific or measurable </a:t>
                      </a:r>
                      <a:endParaRPr lang="en-GB" sz="10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8132" marR="48132" marT="0" marB="0"/>
                </a:tc>
                <a:tc>
                  <a:txBody>
                    <a:bodyPr/>
                    <a:lstStyle/>
                    <a:p>
                      <a:pPr algn="l">
                        <a:lnSpc>
                          <a:spcPct val="115000"/>
                        </a:lnSpc>
                        <a:spcAft>
                          <a:spcPts val="1000"/>
                        </a:spcAft>
                      </a:pPr>
                      <a:r>
                        <a:rPr lang="en-GB" sz="1000">
                          <a:solidFill>
                            <a:schemeClr val="tx1"/>
                          </a:solidFill>
                          <a:effectLst/>
                          <a:latin typeface="Calibri" panose="020F0502020204030204" pitchFamily="34" charset="0"/>
                          <a:cs typeface="Calibri" panose="020F0502020204030204" pitchFamily="34" charset="0"/>
                        </a:rPr>
                        <a:t>Adam will engage with 3 adult led activities per week for up to 5 minutes.( in order to extend his engagement in learning tasks</a:t>
                      </a:r>
                      <a:endParaRPr lang="en-GB" sz="10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8132" marR="48132" marT="0" marB="0"/>
                </a:tc>
                <a:tc>
                  <a:txBody>
                    <a:bodyPr/>
                    <a:lstStyle/>
                    <a:p>
                      <a:pPr algn="l">
                        <a:lnSpc>
                          <a:spcPct val="115000"/>
                        </a:lnSpc>
                        <a:spcAft>
                          <a:spcPts val="1000"/>
                        </a:spcAft>
                      </a:pPr>
                      <a:r>
                        <a:rPr lang="en-GB" sz="1000">
                          <a:solidFill>
                            <a:schemeClr val="tx1"/>
                          </a:solidFill>
                          <a:effectLst/>
                          <a:latin typeface="Calibri" panose="020F0502020204030204" pitchFamily="34" charset="0"/>
                          <a:cs typeface="Calibri" panose="020F0502020204030204" pitchFamily="34" charset="0"/>
                        </a:rPr>
                        <a:t>Set up areas using Adams interest and schemes. </a:t>
                      </a:r>
                    </a:p>
                    <a:p>
                      <a:pPr algn="l">
                        <a:lnSpc>
                          <a:spcPct val="115000"/>
                        </a:lnSpc>
                        <a:spcAft>
                          <a:spcPts val="1000"/>
                        </a:spcAft>
                      </a:pPr>
                      <a:r>
                        <a:rPr lang="en-GB" sz="1000">
                          <a:solidFill>
                            <a:schemeClr val="tx1"/>
                          </a:solidFill>
                          <a:effectLst/>
                          <a:latin typeface="Calibri" panose="020F0502020204030204" pitchFamily="34" charset="0"/>
                          <a:cs typeface="Calibri" panose="020F0502020204030204" pitchFamily="34" charset="0"/>
                        </a:rPr>
                        <a:t>Providing developmentally appropriate activities</a:t>
                      </a:r>
                    </a:p>
                    <a:p>
                      <a:pPr algn="l">
                        <a:lnSpc>
                          <a:spcPct val="115000"/>
                        </a:lnSpc>
                        <a:spcAft>
                          <a:spcPts val="1000"/>
                        </a:spcAft>
                      </a:pPr>
                      <a:r>
                        <a:rPr lang="en-GB" sz="1000">
                          <a:solidFill>
                            <a:schemeClr val="tx1"/>
                          </a:solidFill>
                          <a:effectLst/>
                          <a:latin typeface="Calibri" panose="020F0502020204030204" pitchFamily="34" charset="0"/>
                          <a:cs typeface="Calibri" panose="020F0502020204030204" pitchFamily="34" charset="0"/>
                        </a:rPr>
                        <a:t>Modelling exploration and how resources work and what they can do.</a:t>
                      </a:r>
                      <a:endParaRPr lang="en-GB" sz="10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8132" marR="48132" marT="0" marB="0"/>
                </a:tc>
                <a:extLst>
                  <a:ext uri="{0D108BD9-81ED-4DB2-BD59-A6C34878D82A}">
                    <a16:rowId xmlns:a16="http://schemas.microsoft.com/office/drawing/2014/main" val="2719814124"/>
                  </a:ext>
                </a:extLst>
              </a:tr>
              <a:tr h="1267693">
                <a:tc>
                  <a:txBody>
                    <a:bodyPr/>
                    <a:lstStyle/>
                    <a:p>
                      <a:pPr algn="l">
                        <a:lnSpc>
                          <a:spcPct val="115000"/>
                        </a:lnSpc>
                        <a:spcAft>
                          <a:spcPts val="1000"/>
                        </a:spcAft>
                      </a:pPr>
                      <a:r>
                        <a:rPr lang="en-GB" sz="1000" b="1" dirty="0">
                          <a:solidFill>
                            <a:schemeClr val="bg1"/>
                          </a:solidFill>
                          <a:effectLst/>
                          <a:latin typeface="Calibri" panose="020F0502020204030204" pitchFamily="34" charset="0"/>
                          <a:cs typeface="Calibri" panose="020F0502020204030204" pitchFamily="34" charset="0"/>
                        </a:rPr>
                        <a:t>Adam will have access to sensory experiences and equipment for regulation</a:t>
                      </a:r>
                      <a:endParaRPr lang="en-GB" sz="10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48132" marR="48132" marT="0" marB="0"/>
                </a:tc>
                <a:tc>
                  <a:txBody>
                    <a:bodyPr/>
                    <a:lstStyle/>
                    <a:p>
                      <a:pPr algn="l">
                        <a:lnSpc>
                          <a:spcPct val="115000"/>
                        </a:lnSpc>
                        <a:spcAft>
                          <a:spcPts val="1000"/>
                        </a:spcAft>
                      </a:pPr>
                      <a:r>
                        <a:rPr lang="en-GB" sz="1000">
                          <a:solidFill>
                            <a:schemeClr val="tx1"/>
                          </a:solidFill>
                          <a:effectLst/>
                          <a:latin typeface="Calibri" panose="020F0502020204030204" pitchFamily="34" charset="0"/>
                          <a:cs typeface="Calibri" panose="020F0502020204030204" pitchFamily="34" charset="0"/>
                        </a:rPr>
                        <a:t>Provision </a:t>
                      </a:r>
                      <a:endParaRPr lang="en-GB" sz="10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8132" marR="48132" marT="0" marB="0"/>
                </a:tc>
                <a:tc>
                  <a:txBody>
                    <a:bodyPr/>
                    <a:lstStyle/>
                    <a:p>
                      <a:pPr algn="l">
                        <a:lnSpc>
                          <a:spcPct val="115000"/>
                        </a:lnSpc>
                        <a:spcAft>
                          <a:spcPts val="1000"/>
                        </a:spcAft>
                      </a:pPr>
                      <a:r>
                        <a:rPr lang="en-GB" sz="1000">
                          <a:solidFill>
                            <a:schemeClr val="tx1"/>
                          </a:solidFill>
                          <a:effectLst/>
                          <a:latin typeface="Calibri" panose="020F0502020204030204" pitchFamily="34" charset="0"/>
                          <a:cs typeface="Calibri" panose="020F0502020204030204" pitchFamily="34" charset="0"/>
                        </a:rPr>
                        <a:t>Adam will Soothe when comforted by a caregiver</a:t>
                      </a:r>
                      <a:endParaRPr lang="en-GB" sz="10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8132" marR="48132" marT="0" marB="0"/>
                </a:tc>
                <a:tc>
                  <a:txBody>
                    <a:bodyPr/>
                    <a:lstStyle/>
                    <a:p>
                      <a:pPr algn="l">
                        <a:lnSpc>
                          <a:spcPct val="115000"/>
                        </a:lnSpc>
                        <a:spcAft>
                          <a:spcPts val="1000"/>
                        </a:spcAft>
                      </a:pPr>
                      <a:r>
                        <a:rPr lang="en-GB" sz="1000" dirty="0">
                          <a:solidFill>
                            <a:schemeClr val="tx1"/>
                          </a:solidFill>
                          <a:effectLst/>
                          <a:latin typeface="Calibri" panose="020F0502020204030204" pitchFamily="34" charset="0"/>
                          <a:cs typeface="Calibri" panose="020F0502020204030204" pitchFamily="34" charset="0"/>
                        </a:rPr>
                        <a:t>Recognizing emotional needs and providing support for emotional regulation</a:t>
                      </a:r>
                    </a:p>
                    <a:p>
                      <a:pPr algn="l">
                        <a:lnSpc>
                          <a:spcPct val="115000"/>
                        </a:lnSpc>
                        <a:spcAft>
                          <a:spcPts val="1000"/>
                        </a:spcAft>
                      </a:pPr>
                      <a:r>
                        <a:rPr lang="en-GB" sz="1000" dirty="0">
                          <a:solidFill>
                            <a:schemeClr val="tx1"/>
                          </a:solidFill>
                          <a:effectLst/>
                          <a:latin typeface="Calibri" panose="020F0502020204030204" pitchFamily="34" charset="0"/>
                          <a:cs typeface="Calibri" panose="020F0502020204030204" pitchFamily="34" charset="0"/>
                        </a:rPr>
                        <a:t>Access comforting items, sensory blanket, sensory rooms,</a:t>
                      </a:r>
                    </a:p>
                    <a:p>
                      <a:pPr algn="l">
                        <a:lnSpc>
                          <a:spcPct val="115000"/>
                        </a:lnSpc>
                        <a:spcAft>
                          <a:spcPts val="1000"/>
                        </a:spcAft>
                      </a:pPr>
                      <a:r>
                        <a:rPr lang="en-GB" sz="1000" dirty="0">
                          <a:solidFill>
                            <a:schemeClr val="tx1"/>
                          </a:solidFill>
                          <a:effectLst/>
                          <a:latin typeface="Calibri" panose="020F0502020204030204" pitchFamily="34" charset="0"/>
                          <a:cs typeface="Calibri" panose="020F0502020204030204" pitchFamily="34" charset="0"/>
                        </a:rPr>
                        <a:t>Movement break</a:t>
                      </a:r>
                      <a:endParaRPr lang="en-GB" sz="10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8132" marR="48132" marT="0" marB="0"/>
                </a:tc>
                <a:extLst>
                  <a:ext uri="{0D108BD9-81ED-4DB2-BD59-A6C34878D82A}">
                    <a16:rowId xmlns:a16="http://schemas.microsoft.com/office/drawing/2014/main" val="1625000353"/>
                  </a:ext>
                </a:extLst>
              </a:tr>
            </a:tbl>
          </a:graphicData>
        </a:graphic>
      </p:graphicFrame>
    </p:spTree>
    <p:extLst>
      <p:ext uri="{BB962C8B-B14F-4D97-AF65-F5344CB8AC3E}">
        <p14:creationId xmlns:p14="http://schemas.microsoft.com/office/powerpoint/2010/main" val="42865317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467544" y="58614"/>
            <a:ext cx="7139136" cy="1570186"/>
          </a:xfrm>
        </p:spPr>
        <p:txBody>
          <a:bodyPr/>
          <a:lstStyle/>
          <a:p>
            <a:r>
              <a:rPr lang="en-GB" altLang="en-US" dirty="0">
                <a:latin typeface="Calibri"/>
                <a:ea typeface="Calibri"/>
                <a:cs typeface="Calibri"/>
              </a:rPr>
              <a:t>Child’s views &amp; aspirations</a:t>
            </a:r>
          </a:p>
        </p:txBody>
      </p:sp>
      <p:sp>
        <p:nvSpPr>
          <p:cNvPr id="46083" name="Content Placeholder 2"/>
          <p:cNvSpPr>
            <a:spLocks noGrp="1"/>
          </p:cNvSpPr>
          <p:nvPr>
            <p:ph idx="1"/>
          </p:nvPr>
        </p:nvSpPr>
        <p:spPr>
          <a:xfrm>
            <a:off x="611560" y="1628800"/>
            <a:ext cx="8229600" cy="4597971"/>
          </a:xfrm>
        </p:spPr>
        <p:txBody>
          <a:bodyPr/>
          <a:lstStyle/>
          <a:p>
            <a:pPr marL="0" indent="0">
              <a:buNone/>
            </a:pPr>
            <a:r>
              <a:rPr lang="en-GB" altLang="en-US" sz="2800" dirty="0">
                <a:solidFill>
                  <a:schemeClr val="tx1"/>
                </a:solidFill>
                <a:latin typeface="Calibri"/>
                <a:ea typeface="Calibri"/>
                <a:cs typeface="Calibri"/>
              </a:rPr>
              <a:t>How can we interpret their aspirations and their views into measurable outcomes? </a:t>
            </a:r>
          </a:p>
          <a:p>
            <a:pPr marL="0" indent="0">
              <a:buNone/>
            </a:pPr>
            <a:endParaRPr lang="en-GB" altLang="en-US" sz="2800" dirty="0">
              <a:solidFill>
                <a:schemeClr val="tx1"/>
              </a:solidFill>
              <a:ea typeface="Calibri"/>
            </a:endParaRPr>
          </a:p>
          <a:p>
            <a:pPr marL="0" indent="0">
              <a:buNone/>
            </a:pPr>
            <a:r>
              <a:rPr lang="en-GB" altLang="en-US" sz="2800" dirty="0">
                <a:solidFill>
                  <a:schemeClr val="tx1"/>
                </a:solidFill>
                <a:latin typeface="Calibri"/>
                <a:ea typeface="Calibri"/>
                <a:cs typeface="Calibri"/>
              </a:rPr>
              <a:t>Use the child’s voice and your observations to break </a:t>
            </a:r>
            <a:r>
              <a:rPr lang="en-GB" altLang="en-US" sz="2800">
                <a:solidFill>
                  <a:schemeClr val="tx1"/>
                </a:solidFill>
                <a:latin typeface="Calibri"/>
                <a:ea typeface="Calibri"/>
                <a:cs typeface="Calibri"/>
              </a:rPr>
              <a:t>down into outcomes for the child.</a:t>
            </a:r>
          </a:p>
          <a:p>
            <a:pPr marL="0" indent="0" algn="ctr">
              <a:buNone/>
            </a:pPr>
            <a:endParaRPr lang="en-GB" altLang="en-US" sz="2800" dirty="0">
              <a:solidFill>
                <a:schemeClr val="tx1"/>
              </a:solidFill>
              <a:ea typeface="Calibri"/>
            </a:endParaRPr>
          </a:p>
          <a:p>
            <a:pPr marL="0" indent="0">
              <a:buNone/>
            </a:pPr>
            <a:r>
              <a:rPr lang="en-GB" altLang="en-US" sz="2800">
                <a:solidFill>
                  <a:schemeClr val="tx1"/>
                </a:solidFill>
                <a:latin typeface="Calibri"/>
                <a:ea typeface="Calibri"/>
                <a:cs typeface="Calibri"/>
              </a:rPr>
              <a:t>E.g.</a:t>
            </a:r>
            <a:r>
              <a:rPr lang="en-GB" altLang="en-US" sz="2800" i="1" dirty="0">
                <a:solidFill>
                  <a:schemeClr val="tx1"/>
                </a:solidFill>
                <a:latin typeface="Calibri"/>
                <a:ea typeface="Calibri"/>
                <a:cs typeface="Calibri"/>
              </a:rPr>
              <a:t> “I want to be Spiderman” = </a:t>
            </a:r>
            <a:r>
              <a:rPr lang="en-GB" altLang="en-US" sz="2800" dirty="0">
                <a:solidFill>
                  <a:schemeClr val="tx1"/>
                </a:solidFill>
                <a:latin typeface="Calibri"/>
                <a:ea typeface="Calibri"/>
                <a:cs typeface="Calibri"/>
              </a:rPr>
              <a:t>I am good at climbing, strength in gross motor skill, likes to help others.</a:t>
            </a:r>
          </a:p>
          <a:p>
            <a:pPr marL="0" indent="0">
              <a:buNone/>
            </a:pPr>
            <a:endParaRPr lang="en-GB" altLang="en-US" dirty="0"/>
          </a:p>
        </p:txBody>
      </p:sp>
    </p:spTree>
    <p:extLst>
      <p:ext uri="{BB962C8B-B14F-4D97-AF65-F5344CB8AC3E}">
        <p14:creationId xmlns:p14="http://schemas.microsoft.com/office/powerpoint/2010/main" val="4008357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7130A-671C-4FFD-A6C5-414A83B22B5A}"/>
              </a:ext>
            </a:extLst>
          </p:cNvPr>
          <p:cNvSpPr>
            <a:spLocks noGrp="1"/>
          </p:cNvSpPr>
          <p:nvPr>
            <p:ph type="title"/>
          </p:nvPr>
        </p:nvSpPr>
        <p:spPr>
          <a:xfrm>
            <a:off x="481585" y="438658"/>
            <a:ext cx="7021469" cy="1440161"/>
          </a:xfrm>
          <a:solidFill>
            <a:schemeClr val="bg1"/>
          </a:solidFill>
        </p:spPr>
        <p:txBody>
          <a:bodyPr/>
          <a:lstStyle/>
          <a:p>
            <a:r>
              <a:rPr lang="en-GB" dirty="0">
                <a:latin typeface="Calibri"/>
                <a:cs typeface="Calibri"/>
              </a:rPr>
              <a:t>3. Do</a:t>
            </a:r>
            <a:br>
              <a:rPr lang="en-GB" dirty="0">
                <a:latin typeface="Calibri"/>
                <a:ea typeface="Calibri"/>
                <a:cs typeface="Calibri"/>
              </a:rPr>
            </a:br>
            <a:r>
              <a:rPr lang="en-GB" sz="2800" dirty="0">
                <a:latin typeface="Calibri"/>
                <a:ea typeface="Calibri"/>
                <a:cs typeface="Calibri"/>
              </a:rPr>
              <a:t>Implementing the plan</a:t>
            </a:r>
            <a:br>
              <a:rPr lang="en-GB" sz="2800" dirty="0">
                <a:latin typeface="Calibri"/>
                <a:cs typeface="Calibri"/>
              </a:rPr>
            </a:br>
            <a:endParaRPr lang="en-GB" dirty="0">
              <a:latin typeface="+mj-ea"/>
              <a:cs typeface="Calibri"/>
            </a:endParaRPr>
          </a:p>
        </p:txBody>
      </p:sp>
      <p:sp>
        <p:nvSpPr>
          <p:cNvPr id="3" name="Content Placeholder 2">
            <a:extLst>
              <a:ext uri="{FF2B5EF4-FFF2-40B4-BE49-F238E27FC236}">
                <a16:creationId xmlns:a16="http://schemas.microsoft.com/office/drawing/2014/main" id="{159E0191-08B4-45EB-A168-59F703E59E92}"/>
              </a:ext>
            </a:extLst>
          </p:cNvPr>
          <p:cNvSpPr>
            <a:spLocks noGrp="1"/>
          </p:cNvSpPr>
          <p:nvPr>
            <p:ph idx="1"/>
          </p:nvPr>
        </p:nvSpPr>
        <p:spPr>
          <a:xfrm>
            <a:off x="454608" y="1449170"/>
            <a:ext cx="8229600" cy="4250091"/>
          </a:xfrm>
        </p:spPr>
        <p:txBody>
          <a:bodyPr/>
          <a:lstStyle/>
          <a:p>
            <a:pPr marL="0" indent="0">
              <a:buNone/>
            </a:pPr>
            <a:r>
              <a:rPr lang="en-GB" sz="2800" dirty="0">
                <a:solidFill>
                  <a:schemeClr val="tx1"/>
                </a:solidFill>
                <a:latin typeface="Calibri"/>
                <a:cs typeface="Calibri"/>
              </a:rPr>
              <a:t>This refers to the strategies and provision to support the child reach their outcomes</a:t>
            </a:r>
            <a:endParaRPr lang="en-US" dirty="0">
              <a:solidFill>
                <a:schemeClr val="tx1"/>
              </a:solidFill>
              <a:latin typeface="Calibri"/>
              <a:ea typeface="Calibri"/>
              <a:cs typeface="Calibri"/>
            </a:endParaRPr>
          </a:p>
          <a:p>
            <a:r>
              <a:rPr lang="en-GB" sz="2400" dirty="0">
                <a:solidFill>
                  <a:schemeClr val="tx1"/>
                </a:solidFill>
                <a:latin typeface="Calibri"/>
                <a:cs typeface="Calibri"/>
              </a:rPr>
              <a:t>You have a responsibility to meet the child's needs, and this may require adjusting or modifying plans and provision as you go</a:t>
            </a:r>
            <a:endParaRPr lang="en-GB" sz="2400" dirty="0">
              <a:solidFill>
                <a:schemeClr val="tx1"/>
              </a:solidFill>
              <a:latin typeface="Calibri"/>
              <a:ea typeface="Calibri"/>
              <a:cs typeface="Calibri"/>
            </a:endParaRPr>
          </a:p>
          <a:p>
            <a:r>
              <a:rPr lang="en-GB" sz="2400" dirty="0">
                <a:solidFill>
                  <a:schemeClr val="tx1"/>
                </a:solidFill>
                <a:latin typeface="Calibri"/>
                <a:cs typeface="Calibri"/>
              </a:rPr>
              <a:t>Consider your approach. Can outcomes also be met in the moment, as part of children's free flow play rather than frequent interruptions?</a:t>
            </a:r>
            <a:endParaRPr lang="en-GB" sz="2400" dirty="0">
              <a:solidFill>
                <a:schemeClr val="tx1"/>
              </a:solidFill>
              <a:latin typeface="Calibri"/>
              <a:ea typeface="Calibri"/>
              <a:cs typeface="Calibri"/>
            </a:endParaRPr>
          </a:p>
          <a:p>
            <a:r>
              <a:rPr lang="en-GB" sz="2400" dirty="0">
                <a:solidFill>
                  <a:schemeClr val="tx1"/>
                </a:solidFill>
                <a:latin typeface="Calibri"/>
                <a:cs typeface="Calibri"/>
              </a:rPr>
              <a:t>Who will carry out the plan? </a:t>
            </a:r>
            <a:endParaRPr lang="en-GB" sz="2400" dirty="0">
              <a:solidFill>
                <a:schemeClr val="tx1"/>
              </a:solidFill>
              <a:latin typeface="Calibri"/>
              <a:ea typeface="Calibri"/>
              <a:cs typeface="Calibri"/>
            </a:endParaRPr>
          </a:p>
          <a:p>
            <a:r>
              <a:rPr lang="en-GB" sz="2400" dirty="0">
                <a:solidFill>
                  <a:schemeClr val="tx1"/>
                </a:solidFill>
                <a:latin typeface="Calibri"/>
                <a:cs typeface="Calibri"/>
              </a:rPr>
              <a:t>Who have you shared it with?  </a:t>
            </a:r>
            <a:endParaRPr lang="en-GB" sz="2400" dirty="0">
              <a:solidFill>
                <a:schemeClr val="tx1"/>
              </a:solidFill>
              <a:latin typeface="Calibri"/>
              <a:ea typeface="Calibri"/>
              <a:cs typeface="Calibri"/>
            </a:endParaRPr>
          </a:p>
          <a:p>
            <a:endParaRPr lang="en-GB" sz="2400" dirty="0"/>
          </a:p>
          <a:p>
            <a:endParaRPr lang="en-GB" sz="2400" dirty="0"/>
          </a:p>
          <a:p>
            <a:endParaRPr lang="en-GB" dirty="0"/>
          </a:p>
          <a:p>
            <a:endParaRPr lang="en-GB" dirty="0"/>
          </a:p>
        </p:txBody>
      </p:sp>
    </p:spTree>
    <p:extLst>
      <p:ext uri="{BB962C8B-B14F-4D97-AF65-F5344CB8AC3E}">
        <p14:creationId xmlns:p14="http://schemas.microsoft.com/office/powerpoint/2010/main" val="23340476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3A32B-2285-401B-AF1B-22030B63D848}"/>
              </a:ext>
            </a:extLst>
          </p:cNvPr>
          <p:cNvSpPr>
            <a:spLocks noGrp="1"/>
          </p:cNvSpPr>
          <p:nvPr>
            <p:ph type="title"/>
          </p:nvPr>
        </p:nvSpPr>
        <p:spPr>
          <a:xfrm>
            <a:off x="329119" y="44624"/>
            <a:ext cx="6829225" cy="1570186"/>
          </a:xfrm>
          <a:solidFill>
            <a:schemeClr val="bg1"/>
          </a:solidFill>
        </p:spPr>
        <p:txBody>
          <a:bodyPr/>
          <a:lstStyle/>
          <a:p>
            <a:r>
              <a:rPr lang="en-GB" dirty="0">
                <a:solidFill>
                  <a:srgbClr val="159197"/>
                </a:solidFill>
                <a:latin typeface="Calibri"/>
                <a:cs typeface="Calibri"/>
              </a:rPr>
              <a:t>4: Reviews</a:t>
            </a:r>
            <a:br>
              <a:rPr lang="en-GB" dirty="0"/>
            </a:br>
            <a:r>
              <a:rPr lang="en-GB" sz="2400" dirty="0">
                <a:latin typeface="Calibri"/>
                <a:cs typeface="Calibri"/>
              </a:rPr>
              <a:t>Review meetings held with parents, </a:t>
            </a:r>
            <a:br>
              <a:rPr lang="en-GB" sz="2400" dirty="0">
                <a:latin typeface="Calibri"/>
                <a:cs typeface="Calibri"/>
              </a:rPr>
            </a:br>
            <a:r>
              <a:rPr lang="en-GB" sz="2400" dirty="0">
                <a:latin typeface="Calibri"/>
                <a:cs typeface="Calibri"/>
              </a:rPr>
              <a:t>key person and SENCo</a:t>
            </a:r>
          </a:p>
        </p:txBody>
      </p:sp>
      <p:sp>
        <p:nvSpPr>
          <p:cNvPr id="3" name="Content Placeholder 2">
            <a:extLst>
              <a:ext uri="{FF2B5EF4-FFF2-40B4-BE49-F238E27FC236}">
                <a16:creationId xmlns:a16="http://schemas.microsoft.com/office/drawing/2014/main" id="{4420A472-AD17-4118-AD8D-269C3A315E60}"/>
              </a:ext>
            </a:extLst>
          </p:cNvPr>
          <p:cNvSpPr>
            <a:spLocks noGrp="1"/>
          </p:cNvSpPr>
          <p:nvPr>
            <p:ph idx="1"/>
          </p:nvPr>
        </p:nvSpPr>
        <p:spPr>
          <a:xfrm>
            <a:off x="364227" y="1705237"/>
            <a:ext cx="8816285" cy="4618793"/>
          </a:xfrm>
        </p:spPr>
        <p:txBody>
          <a:bodyPr/>
          <a:lstStyle/>
          <a:p>
            <a:pPr>
              <a:buFont typeface="Arial"/>
              <a:buChar char="•"/>
            </a:pPr>
            <a:r>
              <a:rPr lang="en-GB" sz="2200" dirty="0">
                <a:solidFill>
                  <a:schemeClr val="tx1"/>
                </a:solidFill>
                <a:latin typeface="Calibri"/>
                <a:cs typeface="Calibri"/>
              </a:rPr>
              <a:t>Review the effectiveness of the plan</a:t>
            </a:r>
            <a:endParaRPr lang="en-GB" sz="2200" dirty="0">
              <a:solidFill>
                <a:schemeClr val="tx1"/>
              </a:solidFill>
              <a:ea typeface="Calibri"/>
            </a:endParaRPr>
          </a:p>
          <a:p>
            <a:pPr>
              <a:buFont typeface="Arial"/>
            </a:pPr>
            <a:r>
              <a:rPr lang="en-GB" sz="2200" dirty="0">
                <a:solidFill>
                  <a:schemeClr val="tx1"/>
                </a:solidFill>
                <a:latin typeface="Calibri"/>
                <a:cs typeface="Calibri"/>
              </a:rPr>
              <a:t>Provide examples, using observations as evidence </a:t>
            </a:r>
            <a:endParaRPr lang="en-GB" sz="2200" dirty="0">
              <a:solidFill>
                <a:schemeClr val="tx1"/>
              </a:solidFill>
              <a:ea typeface="Calibri"/>
            </a:endParaRPr>
          </a:p>
          <a:p>
            <a:pPr>
              <a:buFont typeface="Arial"/>
            </a:pPr>
            <a:r>
              <a:rPr lang="en-GB" sz="2200" dirty="0">
                <a:solidFill>
                  <a:schemeClr val="tx1"/>
                </a:solidFill>
                <a:latin typeface="Calibri"/>
                <a:cs typeface="Calibri"/>
              </a:rPr>
              <a:t>Add parents' comments about how they have seen progress at home</a:t>
            </a:r>
            <a:endParaRPr lang="en-GB" sz="2200" dirty="0">
              <a:solidFill>
                <a:schemeClr val="tx1"/>
              </a:solidFill>
              <a:latin typeface="Calibri"/>
              <a:ea typeface="Calibri"/>
              <a:cs typeface="Calibri"/>
            </a:endParaRPr>
          </a:p>
          <a:p>
            <a:pPr>
              <a:buFont typeface="Arial"/>
            </a:pPr>
            <a:r>
              <a:rPr lang="en-GB" sz="2200" dirty="0">
                <a:solidFill>
                  <a:schemeClr val="tx1"/>
                </a:solidFill>
                <a:latin typeface="Calibri"/>
                <a:cs typeface="Calibri"/>
              </a:rPr>
              <a:t>All staff and SENCO communication is key when reviewing outcomes</a:t>
            </a:r>
            <a:endParaRPr lang="en-GB" sz="2200" dirty="0">
              <a:solidFill>
                <a:schemeClr val="tx1"/>
              </a:solidFill>
              <a:latin typeface="Calibri"/>
              <a:ea typeface="Calibri"/>
              <a:cs typeface="Calibri"/>
            </a:endParaRPr>
          </a:p>
          <a:p>
            <a:pPr>
              <a:buFont typeface="Arial"/>
            </a:pPr>
            <a:r>
              <a:rPr lang="en-GB" sz="2200" dirty="0">
                <a:solidFill>
                  <a:schemeClr val="tx1"/>
                </a:solidFill>
                <a:latin typeface="Calibri"/>
                <a:cs typeface="Calibri"/>
              </a:rPr>
              <a:t>State if the target was achieved  - Exceeded/Met/Part Met/Working Towards/Not Met etc</a:t>
            </a:r>
            <a:endParaRPr lang="en-GB" sz="2200" dirty="0">
              <a:solidFill>
                <a:schemeClr val="tx1"/>
              </a:solidFill>
              <a:latin typeface="Calibri"/>
              <a:ea typeface="Calibri"/>
              <a:cs typeface="Calibri"/>
            </a:endParaRPr>
          </a:p>
          <a:p>
            <a:pPr>
              <a:buFont typeface="Arial"/>
            </a:pPr>
            <a:r>
              <a:rPr lang="en-GB" sz="2200" dirty="0">
                <a:solidFill>
                  <a:schemeClr val="tx1"/>
                </a:solidFill>
                <a:latin typeface="Calibri"/>
                <a:cs typeface="Calibri"/>
              </a:rPr>
              <a:t>When reviewing the plan be mindful of consistency, environment, future improvements or plans to carry forward targets with some modifications</a:t>
            </a:r>
            <a:endParaRPr lang="en-GB" sz="2200" dirty="0">
              <a:solidFill>
                <a:schemeClr val="tx1"/>
              </a:solidFill>
              <a:latin typeface="Calibri"/>
              <a:ea typeface="Calibri"/>
              <a:cs typeface="Calibri"/>
            </a:endParaRPr>
          </a:p>
          <a:p>
            <a:pPr>
              <a:buFont typeface="Arial"/>
            </a:pPr>
            <a:r>
              <a:rPr lang="en-GB" sz="2200" dirty="0">
                <a:solidFill>
                  <a:schemeClr val="tx1"/>
                </a:solidFill>
                <a:latin typeface="Calibri"/>
                <a:cs typeface="Calibri"/>
              </a:rPr>
              <a:t>Updated information included such as upcoming transitions to be planned for, referrals to other professionals, diagnosis, applications for inclusion funding.</a:t>
            </a:r>
            <a:endParaRPr lang="en-GB" sz="2200" dirty="0">
              <a:solidFill>
                <a:schemeClr val="tx1"/>
              </a:solidFill>
              <a:latin typeface="Calibri"/>
              <a:ea typeface="Calibri"/>
              <a:cs typeface="Calibri"/>
            </a:endParaRPr>
          </a:p>
          <a:p>
            <a:pPr>
              <a:buFont typeface="Arial"/>
            </a:pPr>
            <a:endParaRPr lang="en-GB" sz="2000" dirty="0">
              <a:ea typeface="Calibri" panose="020F0502020204030204" pitchFamily="34" charset="0"/>
            </a:endParaRPr>
          </a:p>
          <a:p>
            <a:pPr>
              <a:buFont typeface="Arial"/>
            </a:pPr>
            <a:endParaRPr lang="en-GB" sz="2000" dirty="0">
              <a:ea typeface="Calibri" panose="020F0502020204030204" pitchFamily="34" charset="0"/>
            </a:endParaRPr>
          </a:p>
        </p:txBody>
      </p:sp>
    </p:spTree>
    <p:extLst>
      <p:ext uri="{BB962C8B-B14F-4D97-AF65-F5344CB8AC3E}">
        <p14:creationId xmlns:p14="http://schemas.microsoft.com/office/powerpoint/2010/main" val="15241876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50CB8ED-F4FE-D2A7-C0B8-0350B0AB456B}"/>
              </a:ext>
            </a:extLst>
          </p:cNvPr>
          <p:cNvPicPr>
            <a:picLocks noChangeAspect="1"/>
          </p:cNvPicPr>
          <p:nvPr/>
        </p:nvPicPr>
        <p:blipFill rotWithShape="1">
          <a:blip r:embed="rId3"/>
          <a:srcRect l="4959" t="16453" r="74740" b="10982"/>
          <a:stretch/>
        </p:blipFill>
        <p:spPr>
          <a:xfrm>
            <a:off x="1331640" y="127787"/>
            <a:ext cx="5472608" cy="6602426"/>
          </a:xfrm>
          <a:prstGeom prst="rect">
            <a:avLst/>
          </a:prstGeom>
        </p:spPr>
      </p:pic>
    </p:spTree>
    <p:extLst>
      <p:ext uri="{BB962C8B-B14F-4D97-AF65-F5344CB8AC3E}">
        <p14:creationId xmlns:p14="http://schemas.microsoft.com/office/powerpoint/2010/main" val="11962499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A8F46-90DD-052E-0BB8-FC04665DB111}"/>
              </a:ext>
            </a:extLst>
          </p:cNvPr>
          <p:cNvSpPr>
            <a:spLocks noGrp="1"/>
          </p:cNvSpPr>
          <p:nvPr>
            <p:ph type="title"/>
          </p:nvPr>
        </p:nvSpPr>
        <p:spPr>
          <a:xfrm>
            <a:off x="755576" y="27856"/>
            <a:ext cx="7139136" cy="1570186"/>
          </a:xfrm>
        </p:spPr>
        <p:txBody>
          <a:bodyPr/>
          <a:lstStyle/>
          <a:p>
            <a:r>
              <a:rPr lang="en-US" dirty="0">
                <a:latin typeface="Calibri"/>
                <a:cs typeface="Calibri"/>
              </a:rPr>
              <a:t>Aims and objectives</a:t>
            </a:r>
            <a:endParaRPr lang="en-US" dirty="0"/>
          </a:p>
        </p:txBody>
      </p:sp>
      <p:sp>
        <p:nvSpPr>
          <p:cNvPr id="3" name="Content Placeholder 2">
            <a:extLst>
              <a:ext uri="{FF2B5EF4-FFF2-40B4-BE49-F238E27FC236}">
                <a16:creationId xmlns:a16="http://schemas.microsoft.com/office/drawing/2014/main" id="{81C9F839-E810-BE24-F18D-E9F9C9001F2E}"/>
              </a:ext>
            </a:extLst>
          </p:cNvPr>
          <p:cNvSpPr>
            <a:spLocks noGrp="1"/>
          </p:cNvSpPr>
          <p:nvPr>
            <p:ph idx="1"/>
          </p:nvPr>
        </p:nvSpPr>
        <p:spPr>
          <a:xfrm>
            <a:off x="457200" y="1976359"/>
            <a:ext cx="8229600" cy="3818518"/>
          </a:xfrm>
        </p:spPr>
        <p:txBody>
          <a:bodyPr/>
          <a:lstStyle/>
          <a:p>
            <a:r>
              <a:rPr lang="en-US" sz="2400" dirty="0">
                <a:solidFill>
                  <a:schemeClr val="tx1"/>
                </a:solidFill>
                <a:latin typeface="Calibri"/>
                <a:cs typeface="Calibri"/>
              </a:rPr>
              <a:t>To understand what an individual support plan is and how it is used</a:t>
            </a:r>
            <a:endParaRPr lang="en-US" sz="2400">
              <a:solidFill>
                <a:schemeClr val="tx1"/>
              </a:solidFill>
              <a:latin typeface="Calibri"/>
              <a:ea typeface="Calibri"/>
              <a:cs typeface="Calibri"/>
            </a:endParaRPr>
          </a:p>
          <a:p>
            <a:r>
              <a:rPr lang="en-US" sz="2400" dirty="0">
                <a:solidFill>
                  <a:schemeClr val="tx1"/>
                </a:solidFill>
                <a:latin typeface="Calibri"/>
                <a:cs typeface="Calibri"/>
              </a:rPr>
              <a:t>To consider a child centered approach when setting outcomes for children</a:t>
            </a:r>
            <a:endParaRPr lang="en-US" sz="2400">
              <a:solidFill>
                <a:schemeClr val="tx1"/>
              </a:solidFill>
              <a:ea typeface="Calibri"/>
            </a:endParaRPr>
          </a:p>
          <a:p>
            <a:r>
              <a:rPr lang="en-US" sz="2400" dirty="0">
                <a:solidFill>
                  <a:schemeClr val="tx1"/>
                </a:solidFill>
                <a:latin typeface="Calibri"/>
                <a:cs typeface="Calibri"/>
              </a:rPr>
              <a:t>To continuously engage within the graduated response to support children to develop and reach their potential.</a:t>
            </a:r>
            <a:endParaRPr lang="en-US" sz="2400" dirty="0">
              <a:solidFill>
                <a:schemeClr val="tx1"/>
              </a:solidFill>
              <a:latin typeface="Calibri"/>
              <a:ea typeface="Calibri"/>
              <a:cs typeface="Calibri"/>
            </a:endParaRPr>
          </a:p>
        </p:txBody>
      </p:sp>
    </p:spTree>
    <p:extLst>
      <p:ext uri="{BB962C8B-B14F-4D97-AF65-F5344CB8AC3E}">
        <p14:creationId xmlns:p14="http://schemas.microsoft.com/office/powerpoint/2010/main" val="11173685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611560" y="0"/>
            <a:ext cx="7139136" cy="1570186"/>
          </a:xfrm>
        </p:spPr>
        <p:txBody>
          <a:bodyPr/>
          <a:lstStyle/>
          <a:p>
            <a:r>
              <a:rPr lang="en-GB" altLang="en-US" dirty="0"/>
              <a:t>Resources </a:t>
            </a:r>
          </a:p>
        </p:txBody>
      </p:sp>
      <p:sp>
        <p:nvSpPr>
          <p:cNvPr id="54275" name="Content Placeholder 2"/>
          <p:cNvSpPr>
            <a:spLocks noGrp="1"/>
          </p:cNvSpPr>
          <p:nvPr>
            <p:ph idx="1"/>
          </p:nvPr>
        </p:nvSpPr>
        <p:spPr>
          <a:xfrm>
            <a:off x="467544" y="1628800"/>
            <a:ext cx="8229600" cy="4608512"/>
          </a:xfrm>
        </p:spPr>
        <p:txBody>
          <a:bodyPr/>
          <a:lstStyle/>
          <a:p>
            <a:endParaRPr lang="en-GB" altLang="en-US" sz="2800" dirty="0"/>
          </a:p>
          <a:p>
            <a:endParaRPr lang="en-GB" altLang="en-US" sz="2800" dirty="0"/>
          </a:p>
        </p:txBody>
      </p:sp>
      <p:sp>
        <p:nvSpPr>
          <p:cNvPr id="2" name="TextBox 1">
            <a:extLst>
              <a:ext uri="{FF2B5EF4-FFF2-40B4-BE49-F238E27FC236}">
                <a16:creationId xmlns:a16="http://schemas.microsoft.com/office/drawing/2014/main" id="{50C638C7-D858-BB52-1C05-65E6CFAE5B09}"/>
              </a:ext>
            </a:extLst>
          </p:cNvPr>
          <p:cNvSpPr txBox="1"/>
          <p:nvPr/>
        </p:nvSpPr>
        <p:spPr>
          <a:xfrm>
            <a:off x="645174" y="1287244"/>
            <a:ext cx="8498826" cy="55707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dirty="0">
              <a:latin typeface="Arial"/>
              <a:cs typeface="Arial"/>
            </a:endParaRPr>
          </a:p>
          <a:p>
            <a:pPr marL="285750" indent="-285750">
              <a:buFont typeface="Arial"/>
              <a:buChar char="•"/>
            </a:pPr>
            <a:r>
              <a:rPr lang="en-US" sz="1600" dirty="0">
                <a:latin typeface="Arial"/>
                <a:cs typeface="Arial"/>
              </a:rPr>
              <a:t>BFfC Under 5s SEND Website - </a:t>
            </a:r>
            <a:r>
              <a:rPr lang="en-US" sz="1600" dirty="0">
                <a:latin typeface="Arial"/>
                <a:cs typeface="Arial"/>
                <a:hlinkClick r:id="rId3"/>
              </a:rPr>
              <a:t>Under 5s with SEND - Brighter Futures For Children</a:t>
            </a:r>
            <a:endParaRPr lang="en-US" sz="1600" dirty="0">
              <a:cs typeface="Arial" panose="020B0604020202020204" pitchFamily="34" charset="0"/>
            </a:endParaRPr>
          </a:p>
          <a:p>
            <a:pPr marL="285750" indent="-285750">
              <a:buFont typeface="Arial"/>
              <a:buChar char="•"/>
            </a:pPr>
            <a:r>
              <a:rPr lang="en-US" sz="1600" dirty="0">
                <a:latin typeface="Arial"/>
                <a:cs typeface="Arial"/>
              </a:rPr>
              <a:t>Practitioner CPD and toolkits- </a:t>
            </a:r>
            <a:r>
              <a:rPr lang="en-US" sz="1600" dirty="0">
                <a:hlinkClick r:id="rId4"/>
              </a:rPr>
              <a:t> Under 5s and early years services | Brighter Futures for Children</a:t>
            </a:r>
            <a:endParaRPr lang="en-US" sz="1600" dirty="0"/>
          </a:p>
          <a:p>
            <a:pPr marL="285750" indent="-285750">
              <a:buFont typeface="Arial"/>
              <a:buChar char="•"/>
            </a:pPr>
            <a:r>
              <a:rPr lang="en-US" sz="1600" dirty="0">
                <a:latin typeface="Arial"/>
                <a:cs typeface="Arial"/>
                <a:hlinkClick r:id="rId5"/>
              </a:rPr>
              <a:t>BFfC ISP and review template</a:t>
            </a:r>
            <a:endParaRPr lang="en-US" sz="1600" dirty="0">
              <a:latin typeface="Arial"/>
              <a:cs typeface="Arial"/>
            </a:endParaRPr>
          </a:p>
          <a:p>
            <a:pPr marL="285750" indent="-285750">
              <a:buFont typeface="Arial"/>
              <a:buChar char="•"/>
            </a:pPr>
            <a:r>
              <a:rPr lang="en-US" sz="1600" dirty="0">
                <a:latin typeface="Arial"/>
                <a:cs typeface="Arial"/>
              </a:rPr>
              <a:t>Speech and Language Hub and Toolkits - </a:t>
            </a:r>
            <a:r>
              <a:rPr lang="en-US" sz="1600" dirty="0">
                <a:latin typeface="Arial"/>
                <a:cs typeface="Arial"/>
                <a:hlinkClick r:id="rId6"/>
              </a:rPr>
              <a:t>Speech, Language &amp; Communication Hub - Brighter Futures For Children</a:t>
            </a:r>
            <a:endParaRPr lang="en-US" sz="1600" dirty="0">
              <a:latin typeface="Arial"/>
              <a:cs typeface="Arial" panose="020B0604020202020204" pitchFamily="34" charset="0"/>
            </a:endParaRPr>
          </a:p>
          <a:p>
            <a:pPr marL="285750" indent="-285750">
              <a:buFont typeface="Arial"/>
              <a:buChar char="•"/>
            </a:pPr>
            <a:r>
              <a:rPr lang="en-US" sz="1600" dirty="0">
                <a:latin typeface="Arial"/>
                <a:cs typeface="Arial"/>
              </a:rPr>
              <a:t>Berkshire SALT live online workshops: </a:t>
            </a:r>
            <a:r>
              <a:rPr lang="en-US" sz="1600" dirty="0">
                <a:latin typeface="Arial"/>
                <a:cs typeface="Arial"/>
                <a:hlinkClick r:id="rId7"/>
              </a:rPr>
              <a:t>Children's speech and language therapy workshops (berkshirehealthcare.nhs.uk)</a:t>
            </a:r>
          </a:p>
          <a:p>
            <a:pPr marL="285750" indent="-285750">
              <a:buFont typeface="Arial"/>
              <a:buChar char="•"/>
            </a:pPr>
            <a:r>
              <a:rPr lang="en-US" sz="1600" dirty="0">
                <a:latin typeface="Arial"/>
                <a:cs typeface="Arial"/>
              </a:rPr>
              <a:t>Berkshire SALT Toolkit: </a:t>
            </a:r>
            <a:r>
              <a:rPr lang="en-US" sz="1600" dirty="0">
                <a:latin typeface="Arial"/>
                <a:cs typeface="Arial"/>
                <a:hlinkClick r:id="rId8"/>
              </a:rPr>
              <a:t>early-years-information-pack-edition-2.pdf (berkshirehealthcare.nhs.uk)</a:t>
            </a:r>
            <a:endParaRPr lang="en-US" sz="1600" dirty="0">
              <a:latin typeface="Arial"/>
              <a:cs typeface="Arial"/>
            </a:endParaRPr>
          </a:p>
          <a:p>
            <a:pPr marL="285750" indent="-285750">
              <a:buFont typeface="Arial"/>
              <a:buChar char="•"/>
            </a:pPr>
            <a:r>
              <a:rPr lang="en-US" sz="1600" dirty="0">
                <a:latin typeface="Arial"/>
                <a:cs typeface="Arial"/>
              </a:rPr>
              <a:t>OAP – </a:t>
            </a:r>
            <a:r>
              <a:rPr lang="en-GB" sz="1600">
                <a:hlinkClick r:id="rId9"/>
              </a:rPr>
              <a:t>Reading Directory | Ordinarily Available Provision and Graduated Response - Provision the local authority (BFfC) expects to be made available by schools, early years and post-16 providers &amp; SEND Support in Mainstream Schools</a:t>
            </a:r>
            <a:endParaRPr lang="en-US" sz="1600" dirty="0">
              <a:highlight>
                <a:srgbClr val="FFFF00"/>
              </a:highlight>
              <a:latin typeface="Arial"/>
              <a:cs typeface="Arial"/>
            </a:endParaRPr>
          </a:p>
          <a:p>
            <a:pPr marL="285750" indent="-285750">
              <a:buFont typeface="Arial"/>
              <a:buChar char="•"/>
            </a:pPr>
            <a:r>
              <a:rPr lang="en-US" sz="1600" dirty="0">
                <a:latin typeface="Arial"/>
                <a:cs typeface="Arial"/>
              </a:rPr>
              <a:t>SEND surgery contact days - </a:t>
            </a:r>
            <a:r>
              <a:rPr lang="en-US" sz="1600" dirty="0">
                <a:solidFill>
                  <a:srgbClr val="009999"/>
                </a:solidFill>
                <a:hlinkClick r:id="rId3">
                  <a:extLst>
                    <a:ext uri="{A12FA001-AC4F-418D-AE19-62706E023703}">
                      <ahyp:hlinkClr xmlns:ahyp="http://schemas.microsoft.com/office/drawing/2018/hyperlinkcolor" val="tx"/>
                    </a:ext>
                  </a:extLst>
                </a:hlinkClick>
              </a:rPr>
              <a:t> Under 5s with SEND - Brighter Futures For Children</a:t>
            </a:r>
            <a:endParaRPr lang="en-US" sz="1600" dirty="0">
              <a:latin typeface="Arial"/>
              <a:cs typeface="Arial"/>
            </a:endParaRPr>
          </a:p>
          <a:p>
            <a:pPr marL="285750" indent="-285750">
              <a:buFont typeface="Arial"/>
              <a:buChar char="•"/>
            </a:pPr>
            <a:r>
              <a:rPr lang="en-US" sz="1600" dirty="0">
                <a:latin typeface="Arial"/>
                <a:cs typeface="Arial"/>
              </a:rPr>
              <a:t>Parent SLCN Hub: </a:t>
            </a:r>
            <a:r>
              <a:rPr lang="en-US" sz="1600" dirty="0">
                <a:latin typeface="Arial"/>
                <a:cs typeface="Arial"/>
                <a:hlinkClick r:id="rId10"/>
              </a:rPr>
              <a:t>https://brighterfuturesforchildren.org/for-parents-carers/speech-language-and-communication-for-under-fives/</a:t>
            </a:r>
            <a:endParaRPr lang="en-US" sz="1600" dirty="0">
              <a:latin typeface="Arial"/>
              <a:cs typeface="Arial"/>
            </a:endParaRPr>
          </a:p>
          <a:p>
            <a:pPr marL="285750" indent="-285750">
              <a:buFont typeface="Arial"/>
              <a:buChar char="•"/>
            </a:pPr>
            <a:r>
              <a:rPr lang="en-US" sz="1600" dirty="0">
                <a:latin typeface="Arial"/>
                <a:cs typeface="Arial"/>
              </a:rPr>
              <a:t>Early Development Journal - </a:t>
            </a:r>
            <a:r>
              <a:rPr lang="en-US" sz="1600" dirty="0">
                <a:solidFill>
                  <a:srgbClr val="009999"/>
                </a:solidFill>
                <a:hlinkClick r:id="rId11">
                  <a:extLst>
                    <a:ext uri="{A12FA001-AC4F-418D-AE19-62706E023703}">
                      <ahyp:hlinkClr xmlns:ahyp="http://schemas.microsoft.com/office/drawing/2018/hyperlinkcolor" val="tx"/>
                    </a:ext>
                  </a:extLst>
                </a:hlinkClick>
              </a:rPr>
              <a:t>appendix_c_-_early_years_developmental_journal_bffc_april_2024.pdf (openobjects.com)</a:t>
            </a:r>
            <a:endParaRPr lang="en-US" sz="1600" dirty="0">
              <a:latin typeface="Arial"/>
              <a:cs typeface="Arial"/>
            </a:endParaRPr>
          </a:p>
          <a:p>
            <a:pPr marL="285750" indent="-285750">
              <a:buFont typeface="Arial"/>
              <a:buChar char="•"/>
            </a:pPr>
            <a:endParaRPr lang="en-US" sz="1600" dirty="0">
              <a:latin typeface="Arial"/>
              <a:cs typeface="Arial"/>
            </a:endParaRPr>
          </a:p>
          <a:p>
            <a:pPr marL="285750" indent="-285750">
              <a:buFont typeface="Arial"/>
              <a:buChar char="•"/>
            </a:pPr>
            <a:endParaRPr lang="en-US" sz="1600" dirty="0">
              <a:latin typeface="Arial"/>
              <a:cs typeface="Arial"/>
            </a:endParaRPr>
          </a:p>
          <a:p>
            <a:endParaRPr lang="en-US" dirty="0">
              <a:latin typeface="Arial"/>
              <a:cs typeface="Arial"/>
            </a:endParaRPr>
          </a:p>
        </p:txBody>
      </p:sp>
    </p:spTree>
    <p:extLst>
      <p:ext uri="{BB962C8B-B14F-4D97-AF65-F5344CB8AC3E}">
        <p14:creationId xmlns:p14="http://schemas.microsoft.com/office/powerpoint/2010/main" val="24781577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404664"/>
            <a:ext cx="8229600" cy="720080"/>
          </a:xfrm>
        </p:spPr>
        <p:txBody>
          <a:bodyPr/>
          <a:lstStyle/>
          <a:p>
            <a:r>
              <a:rPr lang="en-GB" altLang="en-US" dirty="0">
                <a:latin typeface="Calibri"/>
                <a:ea typeface="Calibri"/>
                <a:cs typeface="Calibri"/>
              </a:rPr>
              <a:t>Your role as SENCO </a:t>
            </a:r>
          </a:p>
        </p:txBody>
      </p:sp>
      <p:sp>
        <p:nvSpPr>
          <p:cNvPr id="3" name="Content Placeholder 2"/>
          <p:cNvSpPr>
            <a:spLocks noGrp="1"/>
          </p:cNvSpPr>
          <p:nvPr>
            <p:ph idx="1"/>
          </p:nvPr>
        </p:nvSpPr>
        <p:spPr>
          <a:xfrm>
            <a:off x="251520" y="1340768"/>
            <a:ext cx="8229600" cy="4931386"/>
          </a:xfrm>
        </p:spPr>
        <p:txBody>
          <a:bodyPr/>
          <a:lstStyle/>
          <a:p>
            <a:r>
              <a:rPr lang="en-GB" altLang="en-US" sz="2200" dirty="0">
                <a:solidFill>
                  <a:schemeClr val="tx1"/>
                </a:solidFill>
                <a:latin typeface="Calibri"/>
                <a:cs typeface="Calibri"/>
              </a:rPr>
              <a:t>You must be familiar with the code of practice and have arrangements in place to identify and support children with SEND</a:t>
            </a:r>
            <a:endParaRPr lang="en-GB" altLang="en-US" sz="2200">
              <a:solidFill>
                <a:schemeClr val="tx1"/>
              </a:solidFill>
              <a:latin typeface="Calibri"/>
              <a:ea typeface="Calibri"/>
              <a:cs typeface="Calibri"/>
            </a:endParaRPr>
          </a:p>
          <a:p>
            <a:r>
              <a:rPr lang="en-GB" altLang="en-US" sz="2200" dirty="0">
                <a:solidFill>
                  <a:schemeClr val="tx1"/>
                </a:solidFill>
                <a:latin typeface="Calibri"/>
                <a:cs typeface="Calibri"/>
              </a:rPr>
              <a:t>Actively engaging in the graduated response to ensure each child is receiving appropriate support to make good progress</a:t>
            </a:r>
            <a:endParaRPr lang="en-GB" altLang="en-US" sz="2200">
              <a:solidFill>
                <a:schemeClr val="tx1"/>
              </a:solidFill>
              <a:latin typeface="Calibri"/>
              <a:ea typeface="Calibri"/>
              <a:cs typeface="Calibri"/>
            </a:endParaRPr>
          </a:p>
          <a:p>
            <a:r>
              <a:rPr lang="en-GB" altLang="en-US" sz="2200" dirty="0">
                <a:solidFill>
                  <a:schemeClr val="tx1"/>
                </a:solidFill>
                <a:latin typeface="Calibri"/>
                <a:cs typeface="Calibri"/>
              </a:rPr>
              <a:t>It is not your job to always work with the child but to co-ordinate support, model practice and work with parents. The child must still have a key professional who supports their day-to-day needs</a:t>
            </a:r>
            <a:endParaRPr lang="en-GB" altLang="en-US" sz="2200">
              <a:solidFill>
                <a:schemeClr val="tx1"/>
              </a:solidFill>
              <a:ea typeface="Calibri"/>
            </a:endParaRPr>
          </a:p>
          <a:p>
            <a:r>
              <a:rPr lang="en-GB" altLang="en-US" sz="2200" dirty="0">
                <a:solidFill>
                  <a:schemeClr val="tx1"/>
                </a:solidFill>
                <a:latin typeface="Calibri"/>
                <a:cs typeface="Calibri"/>
              </a:rPr>
              <a:t>Ensure appropriate provision is in place for children and continually review this as children’s needs develop over time</a:t>
            </a:r>
            <a:endParaRPr lang="en-GB" altLang="en-US" sz="2200">
              <a:solidFill>
                <a:schemeClr val="tx1"/>
              </a:solidFill>
              <a:latin typeface="Calibri"/>
              <a:ea typeface="Calibri"/>
              <a:cs typeface="Calibri"/>
            </a:endParaRPr>
          </a:p>
          <a:p>
            <a:r>
              <a:rPr lang="en-GB" altLang="en-US" sz="2200" dirty="0">
                <a:solidFill>
                  <a:schemeClr val="tx1"/>
                </a:solidFill>
                <a:latin typeface="Calibri"/>
                <a:cs typeface="Calibri"/>
              </a:rPr>
              <a:t>Applying for funding, co-ordinate requests for support to other services, apply for an EHCP in a timely manner with sufficient evidence</a:t>
            </a:r>
            <a:endParaRPr lang="en-GB" altLang="en-US" sz="2200">
              <a:solidFill>
                <a:schemeClr val="tx1"/>
              </a:solidFill>
              <a:latin typeface="Calibri"/>
              <a:ea typeface="Calibri"/>
              <a:cs typeface="Calibri"/>
            </a:endParaRPr>
          </a:p>
          <a:p>
            <a:r>
              <a:rPr lang="en-GB" altLang="en-US" sz="2200" dirty="0">
                <a:solidFill>
                  <a:schemeClr val="tx1"/>
                </a:solidFill>
                <a:latin typeface="Calibri"/>
                <a:cs typeface="Calibri"/>
              </a:rPr>
              <a:t>Attend training/networks and support staff.</a:t>
            </a:r>
            <a:endParaRPr lang="en-GB" altLang="en-US" sz="2000">
              <a:solidFill>
                <a:schemeClr val="tx1"/>
              </a:solidFill>
              <a:ea typeface="Calibri" panose="020F0502020204030204" pitchFamily="34" charset="0"/>
            </a:endParaRPr>
          </a:p>
          <a:p>
            <a:endParaRPr lang="en-GB" altLang="en-US" dirty="0"/>
          </a:p>
        </p:txBody>
      </p:sp>
    </p:spTree>
    <p:extLst>
      <p:ext uri="{BB962C8B-B14F-4D97-AF65-F5344CB8AC3E}">
        <p14:creationId xmlns:p14="http://schemas.microsoft.com/office/powerpoint/2010/main" val="37261641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27963-29C9-1A44-7C53-A41BB648D714}"/>
              </a:ext>
            </a:extLst>
          </p:cNvPr>
          <p:cNvSpPr>
            <a:spLocks noGrp="1"/>
          </p:cNvSpPr>
          <p:nvPr>
            <p:ph type="title"/>
          </p:nvPr>
        </p:nvSpPr>
        <p:spPr>
          <a:xfrm>
            <a:off x="457200" y="13657"/>
            <a:ext cx="8229600" cy="1570186"/>
          </a:xfrm>
        </p:spPr>
        <p:txBody>
          <a:bodyPr/>
          <a:lstStyle/>
          <a:p>
            <a:r>
              <a:rPr lang="en-US" dirty="0">
                <a:latin typeface="Calibri"/>
                <a:cs typeface="Calibri"/>
              </a:rPr>
              <a:t>Your role as a key person</a:t>
            </a:r>
            <a:endParaRPr lang="en-US" dirty="0"/>
          </a:p>
        </p:txBody>
      </p:sp>
      <p:sp>
        <p:nvSpPr>
          <p:cNvPr id="3" name="Content Placeholder 2">
            <a:extLst>
              <a:ext uri="{FF2B5EF4-FFF2-40B4-BE49-F238E27FC236}">
                <a16:creationId xmlns:a16="http://schemas.microsoft.com/office/drawing/2014/main" id="{F44FC71C-2D19-E76F-F15A-921326A78FEC}"/>
              </a:ext>
            </a:extLst>
          </p:cNvPr>
          <p:cNvSpPr>
            <a:spLocks noGrp="1"/>
          </p:cNvSpPr>
          <p:nvPr>
            <p:ph idx="1"/>
          </p:nvPr>
        </p:nvSpPr>
        <p:spPr>
          <a:xfrm>
            <a:off x="251520" y="1430808"/>
            <a:ext cx="8229600" cy="4221863"/>
          </a:xfrm>
        </p:spPr>
        <p:txBody>
          <a:bodyPr/>
          <a:lstStyle/>
          <a:p>
            <a:r>
              <a:rPr lang="en-US" sz="2000" dirty="0">
                <a:solidFill>
                  <a:schemeClr val="tx1"/>
                </a:solidFill>
                <a:latin typeface="Calibri"/>
                <a:cs typeface="Calibri"/>
              </a:rPr>
              <a:t>Build a connection with the child offering a safe and secure relationship which allows them to independently explore and feel reassured</a:t>
            </a:r>
            <a:endParaRPr lang="en-US" sz="2000">
              <a:solidFill>
                <a:schemeClr val="tx1"/>
              </a:solidFill>
              <a:ea typeface="Calibri"/>
            </a:endParaRPr>
          </a:p>
          <a:p>
            <a:r>
              <a:rPr lang="en-US" sz="2000" dirty="0">
                <a:solidFill>
                  <a:schemeClr val="tx1"/>
                </a:solidFill>
                <a:latin typeface="Calibri"/>
                <a:cs typeface="Calibri"/>
              </a:rPr>
              <a:t>Tune into the child, observe their interests and motivations in play</a:t>
            </a:r>
            <a:endParaRPr lang="en-US" sz="2000" dirty="0">
              <a:solidFill>
                <a:schemeClr val="tx1"/>
              </a:solidFill>
              <a:latin typeface="Calibri"/>
              <a:ea typeface="Calibri"/>
              <a:cs typeface="Calibri"/>
            </a:endParaRPr>
          </a:p>
          <a:p>
            <a:r>
              <a:rPr lang="en-US" sz="2000" dirty="0">
                <a:solidFill>
                  <a:schemeClr val="tx1"/>
                </a:solidFill>
                <a:latin typeface="Calibri"/>
                <a:cs typeface="Calibri"/>
              </a:rPr>
              <a:t>Pay attention to how the child is learning and when they're not making expected progress</a:t>
            </a:r>
            <a:endParaRPr lang="en-US" sz="2000">
              <a:solidFill>
                <a:schemeClr val="tx1"/>
              </a:solidFill>
              <a:ea typeface="Calibri"/>
            </a:endParaRPr>
          </a:p>
          <a:p>
            <a:r>
              <a:rPr lang="en-US" sz="2000" dirty="0">
                <a:solidFill>
                  <a:schemeClr val="tx1"/>
                </a:solidFill>
                <a:latin typeface="Calibri"/>
                <a:cs typeface="Calibri"/>
              </a:rPr>
              <a:t>Have daily conversations with parents include the delights, surprises and 'wow' moments as well as the regular day-to-day routine</a:t>
            </a:r>
            <a:endParaRPr lang="en-US" sz="2000">
              <a:solidFill>
                <a:schemeClr val="tx1"/>
              </a:solidFill>
              <a:ea typeface="Calibri"/>
            </a:endParaRPr>
          </a:p>
          <a:p>
            <a:r>
              <a:rPr lang="en-US" sz="2000" dirty="0">
                <a:solidFill>
                  <a:schemeClr val="tx1"/>
                </a:solidFill>
                <a:latin typeface="Calibri"/>
                <a:cs typeface="Calibri"/>
              </a:rPr>
              <a:t>Know the plan for your key child and actively take steps through this to help the child develop and reach their potential</a:t>
            </a:r>
            <a:endParaRPr lang="en-US" sz="2000" dirty="0">
              <a:solidFill>
                <a:schemeClr val="tx1"/>
              </a:solidFill>
              <a:latin typeface="Calibri"/>
              <a:ea typeface="Calibri"/>
              <a:cs typeface="Calibri"/>
            </a:endParaRPr>
          </a:p>
          <a:p>
            <a:r>
              <a:rPr lang="en-US" sz="2000" dirty="0">
                <a:solidFill>
                  <a:schemeClr val="tx1"/>
                </a:solidFill>
                <a:latin typeface="Calibri"/>
                <a:ea typeface="Calibri"/>
                <a:cs typeface="Calibri"/>
              </a:rPr>
              <a:t>Share the plan with anyone who will also be supporting the child</a:t>
            </a:r>
            <a:endParaRPr lang="en-US" sz="2000">
              <a:solidFill>
                <a:schemeClr val="tx1"/>
              </a:solidFill>
              <a:ea typeface="Calibri"/>
            </a:endParaRPr>
          </a:p>
          <a:p>
            <a:r>
              <a:rPr lang="en-US" sz="2000" dirty="0">
                <a:solidFill>
                  <a:schemeClr val="tx1"/>
                </a:solidFill>
                <a:latin typeface="Calibri"/>
                <a:cs typeface="Calibri"/>
              </a:rPr>
              <a:t>Ask for help/to be shown specific activities that might be new to you.</a:t>
            </a:r>
            <a:endParaRPr lang="en-US" sz="2000">
              <a:solidFill>
                <a:schemeClr val="tx1"/>
              </a:solidFill>
              <a:ea typeface="Calibri"/>
            </a:endParaRPr>
          </a:p>
          <a:p>
            <a:endParaRPr lang="en-US" sz="2000" dirty="0">
              <a:ea typeface="Calibri"/>
            </a:endParaRPr>
          </a:p>
          <a:p>
            <a:endParaRPr lang="en-US" sz="2000" dirty="0"/>
          </a:p>
        </p:txBody>
      </p:sp>
    </p:spTree>
    <p:extLst>
      <p:ext uri="{BB962C8B-B14F-4D97-AF65-F5344CB8AC3E}">
        <p14:creationId xmlns:p14="http://schemas.microsoft.com/office/powerpoint/2010/main" val="11876758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539552" y="375656"/>
            <a:ext cx="7139136" cy="778098"/>
          </a:xfrm>
        </p:spPr>
        <p:txBody>
          <a:bodyPr/>
          <a:lstStyle/>
          <a:p>
            <a:r>
              <a:rPr lang="en-GB" altLang="en-US" dirty="0">
                <a:latin typeface="Calibri"/>
                <a:ea typeface="Calibri"/>
                <a:cs typeface="Calibri"/>
              </a:rPr>
              <a:t>Graduated Response</a:t>
            </a:r>
            <a:endParaRPr lang="en-GB" altLang="en-US" dirty="0"/>
          </a:p>
        </p:txBody>
      </p:sp>
      <p:pic>
        <p:nvPicPr>
          <p:cNvPr id="4" name="Content Placeholder 4">
            <a:extLst>
              <a:ext uri="{FF2B5EF4-FFF2-40B4-BE49-F238E27FC236}">
                <a16:creationId xmlns:a16="http://schemas.microsoft.com/office/drawing/2014/main" id="{D8ACE14D-2A9B-489E-A888-8F5C269AEB5B}"/>
              </a:ext>
            </a:extLst>
          </p:cNvPr>
          <p:cNvPicPr>
            <a:picLocks noGrp="1" noChangeAspect="1"/>
          </p:cNvPicPr>
          <p:nvPr>
            <p:ph idx="1"/>
          </p:nvPr>
        </p:nvPicPr>
        <p:blipFill>
          <a:blip r:embed="rId3"/>
          <a:stretch>
            <a:fillRect/>
          </a:stretch>
        </p:blipFill>
        <p:spPr>
          <a:xfrm>
            <a:off x="201284" y="1402748"/>
            <a:ext cx="4979409" cy="4690547"/>
          </a:xfrm>
          <a:prstGeom prst="rect">
            <a:avLst/>
          </a:prstGeom>
        </p:spPr>
      </p:pic>
      <p:sp>
        <p:nvSpPr>
          <p:cNvPr id="2" name="TextBox 1">
            <a:extLst>
              <a:ext uri="{FF2B5EF4-FFF2-40B4-BE49-F238E27FC236}">
                <a16:creationId xmlns:a16="http://schemas.microsoft.com/office/drawing/2014/main" id="{7FE4A451-8AFA-4029-B61B-2895B6AB7576}"/>
              </a:ext>
            </a:extLst>
          </p:cNvPr>
          <p:cNvSpPr txBox="1"/>
          <p:nvPr/>
        </p:nvSpPr>
        <p:spPr>
          <a:xfrm>
            <a:off x="5436609" y="1484784"/>
            <a:ext cx="2818656" cy="3170099"/>
          </a:xfrm>
          <a:prstGeom prst="rect">
            <a:avLst/>
          </a:prstGeom>
          <a:noFill/>
        </p:spPr>
        <p:txBody>
          <a:bodyPr wrap="square" lIns="91440" tIns="45720" rIns="91440" bIns="45720" rtlCol="0" anchor="t">
            <a:spAutoFit/>
          </a:bodyPr>
          <a:lstStyle/>
          <a:p>
            <a:pPr marL="0" indent="0">
              <a:buNone/>
            </a:pPr>
            <a:r>
              <a:rPr lang="en-GB" sz="2000" dirty="0">
                <a:latin typeface="Calibri"/>
                <a:ea typeface="Calibri"/>
                <a:cs typeface="Calibri"/>
              </a:rPr>
              <a:t>As a setting you should adopt a graduated approach with four stages of; assess, plan, do and review.</a:t>
            </a:r>
          </a:p>
          <a:p>
            <a:pPr marL="0" indent="0">
              <a:buNone/>
            </a:pPr>
            <a:endParaRPr lang="en-GB" sz="2000" dirty="0">
              <a:latin typeface="Calibri"/>
              <a:ea typeface="Calibri"/>
              <a:cs typeface="Calibri"/>
            </a:endParaRPr>
          </a:p>
          <a:p>
            <a:pPr marL="0" indent="0">
              <a:buNone/>
            </a:pPr>
            <a:r>
              <a:rPr lang="en-GB" sz="2000" dirty="0">
                <a:latin typeface="Calibri"/>
                <a:ea typeface="Calibri"/>
                <a:cs typeface="Calibri"/>
              </a:rPr>
              <a:t>Early identification is Key you must actively work towards removing barriers to education.</a:t>
            </a:r>
          </a:p>
        </p:txBody>
      </p:sp>
    </p:spTree>
    <p:extLst>
      <p:ext uri="{BB962C8B-B14F-4D97-AF65-F5344CB8AC3E}">
        <p14:creationId xmlns:p14="http://schemas.microsoft.com/office/powerpoint/2010/main" val="31947037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755576" y="260648"/>
            <a:ext cx="5665587" cy="1570186"/>
          </a:xfrm>
          <a:solidFill>
            <a:schemeClr val="bg1"/>
          </a:solidFill>
        </p:spPr>
        <p:txBody>
          <a:bodyPr/>
          <a:lstStyle/>
          <a:p>
            <a:pPr marL="742950" indent="-742950">
              <a:buAutoNum type="arabicPeriod"/>
            </a:pPr>
            <a:r>
              <a:rPr lang="en-GB" altLang="en-US" dirty="0">
                <a:solidFill>
                  <a:srgbClr val="149197"/>
                </a:solidFill>
                <a:latin typeface="Calibri"/>
                <a:cs typeface="Calibri"/>
              </a:rPr>
              <a:t>Assess</a:t>
            </a:r>
            <a:br>
              <a:rPr lang="en-GB" altLang="en-US" sz="2800" dirty="0"/>
            </a:br>
            <a:r>
              <a:rPr lang="en-GB" altLang="en-US" sz="2800" dirty="0">
                <a:latin typeface="Calibri"/>
                <a:cs typeface="Calibri"/>
              </a:rPr>
              <a:t>How do we make assessments?</a:t>
            </a:r>
            <a:endParaRPr lang="en-US" dirty="0"/>
          </a:p>
        </p:txBody>
      </p:sp>
      <p:sp>
        <p:nvSpPr>
          <p:cNvPr id="24579" name="Content Placeholder 2"/>
          <p:cNvSpPr>
            <a:spLocks noGrp="1"/>
          </p:cNvSpPr>
          <p:nvPr>
            <p:ph idx="1"/>
          </p:nvPr>
        </p:nvSpPr>
        <p:spPr>
          <a:xfrm>
            <a:off x="751518" y="1700808"/>
            <a:ext cx="8424936" cy="4804238"/>
          </a:xfrm>
        </p:spPr>
        <p:txBody>
          <a:bodyPr/>
          <a:lstStyle/>
          <a:p>
            <a:pPr marL="457200" indent="-457200">
              <a:buFont typeface="Arial"/>
              <a:buChar char="•"/>
            </a:pPr>
            <a:r>
              <a:rPr lang="en-GB" altLang="en-US" sz="2800" dirty="0">
                <a:solidFill>
                  <a:schemeClr val="tx1"/>
                </a:solidFill>
                <a:latin typeface="Calibri"/>
                <a:cs typeface="Calibri"/>
              </a:rPr>
              <a:t>Use observations and characteristics of learning to identify strong themes of play and schemes</a:t>
            </a:r>
            <a:endParaRPr lang="en-GB" altLang="en-US" sz="2800" dirty="0">
              <a:solidFill>
                <a:schemeClr val="tx1"/>
              </a:solidFill>
              <a:ea typeface="Calibri"/>
            </a:endParaRPr>
          </a:p>
          <a:p>
            <a:pPr>
              <a:buFont typeface="Arial"/>
            </a:pPr>
            <a:r>
              <a:rPr lang="en-GB" altLang="en-US" sz="2800" dirty="0">
                <a:solidFill>
                  <a:schemeClr val="tx1"/>
                </a:solidFill>
                <a:latin typeface="Calibri"/>
                <a:cs typeface="Calibri"/>
              </a:rPr>
              <a:t>Use your professional knowledge to understand  developmental norms and children's differences</a:t>
            </a:r>
            <a:endParaRPr lang="en-GB" altLang="en-US" sz="2800" dirty="0">
              <a:solidFill>
                <a:schemeClr val="tx1"/>
              </a:solidFill>
              <a:latin typeface="Calibri"/>
              <a:ea typeface="Calibri"/>
              <a:cs typeface="Calibri"/>
            </a:endParaRPr>
          </a:p>
          <a:p>
            <a:pPr>
              <a:buFont typeface="Arial"/>
            </a:pPr>
            <a:r>
              <a:rPr lang="en-GB" altLang="en-US" sz="2800" dirty="0">
                <a:solidFill>
                  <a:schemeClr val="tx1"/>
                </a:solidFill>
                <a:latin typeface="Calibri"/>
                <a:cs typeface="Calibri"/>
              </a:rPr>
              <a:t>Use the Ordinarily Available Provision document (OAP), toolkits and checklists </a:t>
            </a:r>
            <a:endParaRPr lang="en-GB" altLang="en-US" sz="2800" dirty="0">
              <a:solidFill>
                <a:schemeClr val="tx1"/>
              </a:solidFill>
              <a:latin typeface="Calibri"/>
              <a:ea typeface="Calibri"/>
              <a:cs typeface="Calibri"/>
            </a:endParaRPr>
          </a:p>
          <a:p>
            <a:pPr>
              <a:buFont typeface="Arial"/>
            </a:pPr>
            <a:r>
              <a:rPr lang="en-GB" altLang="en-US" sz="2800" dirty="0">
                <a:solidFill>
                  <a:schemeClr val="tx1"/>
                </a:solidFill>
                <a:latin typeface="Calibri"/>
                <a:ea typeface="Calibri"/>
                <a:cs typeface="Calibri"/>
              </a:rPr>
              <a:t>Use discussions with parents to inform practice</a:t>
            </a:r>
          </a:p>
          <a:p>
            <a:pPr>
              <a:buFont typeface="Arial"/>
            </a:pPr>
            <a:r>
              <a:rPr lang="en-GB" altLang="en-US" sz="2800" dirty="0">
                <a:solidFill>
                  <a:schemeClr val="tx1"/>
                </a:solidFill>
                <a:latin typeface="Calibri"/>
                <a:ea typeface="Calibri"/>
                <a:cs typeface="Calibri"/>
              </a:rPr>
              <a:t>All staff can contribute to the assessment with their combined knowledge. </a:t>
            </a:r>
          </a:p>
        </p:txBody>
      </p:sp>
    </p:spTree>
    <p:extLst>
      <p:ext uri="{BB962C8B-B14F-4D97-AF65-F5344CB8AC3E}">
        <p14:creationId xmlns:p14="http://schemas.microsoft.com/office/powerpoint/2010/main" val="38694807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Rounded Corners 18">
            <a:extLst>
              <a:ext uri="{FF2B5EF4-FFF2-40B4-BE49-F238E27FC236}">
                <a16:creationId xmlns:a16="http://schemas.microsoft.com/office/drawing/2014/main" id="{15F1C853-D73F-F801-BC24-AAD633350B06}"/>
              </a:ext>
            </a:extLst>
          </p:cNvPr>
          <p:cNvSpPr/>
          <p:nvPr/>
        </p:nvSpPr>
        <p:spPr>
          <a:xfrm>
            <a:off x="335510" y="1783014"/>
            <a:ext cx="8475853" cy="2043493"/>
          </a:xfrm>
          <a:prstGeom prst="roundRect">
            <a:avLst/>
          </a:prstGeom>
          <a:solidFill>
            <a:srgbClr val="149197"/>
          </a:solidFill>
          <a:ln>
            <a:solidFill>
              <a:srgbClr val="14919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1BAF849-D89D-C1E3-0883-419606519624}"/>
              </a:ext>
            </a:extLst>
          </p:cNvPr>
          <p:cNvSpPr>
            <a:spLocks noGrp="1"/>
          </p:cNvSpPr>
          <p:nvPr>
            <p:ph type="title"/>
          </p:nvPr>
        </p:nvSpPr>
        <p:spPr>
          <a:xfrm>
            <a:off x="457200" y="429957"/>
            <a:ext cx="8229600" cy="850106"/>
          </a:xfrm>
        </p:spPr>
        <p:txBody>
          <a:bodyPr wrap="square" anchor="ctr">
            <a:normAutofit/>
          </a:bodyPr>
          <a:lstStyle/>
          <a:p>
            <a:r>
              <a:rPr lang="en-GB" dirty="0">
                <a:latin typeface="Calibri"/>
                <a:ea typeface="Calibri"/>
                <a:cs typeface="Calibri"/>
              </a:rPr>
              <a:t>Next steps</a:t>
            </a:r>
            <a:endParaRPr lang="en-GB" dirty="0"/>
          </a:p>
        </p:txBody>
      </p:sp>
      <p:sp>
        <p:nvSpPr>
          <p:cNvPr id="11" name="TextBox 10">
            <a:extLst>
              <a:ext uri="{FF2B5EF4-FFF2-40B4-BE49-F238E27FC236}">
                <a16:creationId xmlns:a16="http://schemas.microsoft.com/office/drawing/2014/main" id="{F96329B9-1D44-210E-FB7C-566E95E94903}"/>
              </a:ext>
            </a:extLst>
          </p:cNvPr>
          <p:cNvSpPr txBox="1"/>
          <p:nvPr/>
        </p:nvSpPr>
        <p:spPr>
          <a:xfrm>
            <a:off x="685034" y="2020272"/>
            <a:ext cx="7233501"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dirty="0">
                <a:solidFill>
                  <a:schemeClr val="bg1"/>
                </a:solidFill>
                <a:latin typeface="Calibri"/>
                <a:ea typeface="Calibri"/>
                <a:cs typeface="Arial"/>
              </a:rPr>
              <a:t>Combine your assessments of the child to help plan the best next steps that meet the child's needs.</a:t>
            </a:r>
          </a:p>
        </p:txBody>
      </p:sp>
      <p:sp>
        <p:nvSpPr>
          <p:cNvPr id="20" name="Rectangle: Rounded Corners 19">
            <a:extLst>
              <a:ext uri="{FF2B5EF4-FFF2-40B4-BE49-F238E27FC236}">
                <a16:creationId xmlns:a16="http://schemas.microsoft.com/office/drawing/2014/main" id="{330F2841-81AB-7F7B-E04A-89BAF1BD3395}"/>
              </a:ext>
            </a:extLst>
          </p:cNvPr>
          <p:cNvSpPr/>
          <p:nvPr/>
        </p:nvSpPr>
        <p:spPr>
          <a:xfrm>
            <a:off x="1937662" y="4176475"/>
            <a:ext cx="6873700" cy="2043493"/>
          </a:xfrm>
          <a:prstGeom prst="roundRect">
            <a:avLst/>
          </a:prstGeom>
          <a:solidFill>
            <a:srgbClr val="E4610F"/>
          </a:solidFill>
          <a:ln>
            <a:solidFill>
              <a:srgbClr val="149197"/>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200" dirty="0">
                <a:solidFill>
                  <a:srgbClr val="FFFFFF"/>
                </a:solidFill>
                <a:latin typeface="Calibri"/>
              </a:rPr>
              <a:t>Could the best next step be an individual support plan?</a:t>
            </a:r>
            <a:endParaRPr lang="en-US" dirty="0"/>
          </a:p>
        </p:txBody>
      </p:sp>
      <p:sp>
        <p:nvSpPr>
          <p:cNvPr id="18" name="Arrow: Down 17">
            <a:extLst>
              <a:ext uri="{FF2B5EF4-FFF2-40B4-BE49-F238E27FC236}">
                <a16:creationId xmlns:a16="http://schemas.microsoft.com/office/drawing/2014/main" id="{D53B28F7-D76E-F1EA-FE0B-D27570894D7A}"/>
              </a:ext>
            </a:extLst>
          </p:cNvPr>
          <p:cNvSpPr/>
          <p:nvPr/>
        </p:nvSpPr>
        <p:spPr>
          <a:xfrm>
            <a:off x="6377688" y="3285360"/>
            <a:ext cx="1543826" cy="1186218"/>
          </a:xfrm>
          <a:prstGeom prst="downArrow">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633468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2316" y="274638"/>
            <a:ext cx="7164754" cy="1570186"/>
          </a:xfrm>
        </p:spPr>
        <p:txBody>
          <a:bodyPr/>
          <a:lstStyle/>
          <a:p>
            <a:r>
              <a:rPr lang="en-GB" dirty="0">
                <a:latin typeface="Calibri"/>
                <a:cs typeface="Calibri"/>
              </a:rPr>
              <a:t>What is an individual support plan (ISP)?</a:t>
            </a:r>
            <a:r>
              <a:rPr lang="en-GB" altLang="en-US" dirty="0">
                <a:latin typeface="Calibri"/>
                <a:cs typeface="Calibri"/>
              </a:rPr>
              <a:t> </a:t>
            </a:r>
            <a:endParaRPr lang="en-GB" altLang="en-US" dirty="0"/>
          </a:p>
        </p:txBody>
      </p:sp>
      <p:sp>
        <p:nvSpPr>
          <p:cNvPr id="16387" name="Content Placeholder 2"/>
          <p:cNvSpPr>
            <a:spLocks noGrp="1"/>
          </p:cNvSpPr>
          <p:nvPr>
            <p:ph idx="1"/>
          </p:nvPr>
        </p:nvSpPr>
        <p:spPr>
          <a:xfrm>
            <a:off x="454174" y="1847346"/>
            <a:ext cx="8229600" cy="4525963"/>
          </a:xfrm>
        </p:spPr>
        <p:txBody>
          <a:bodyPr/>
          <a:lstStyle/>
          <a:p>
            <a:pPr marL="0" indent="0">
              <a:buNone/>
            </a:pPr>
            <a:r>
              <a:rPr lang="en-GB" sz="2800" b="1" dirty="0">
                <a:solidFill>
                  <a:schemeClr val="tx1"/>
                </a:solidFill>
                <a:latin typeface="Calibri"/>
                <a:cs typeface="Calibri"/>
              </a:rPr>
              <a:t>An ISP is an </a:t>
            </a:r>
            <a:r>
              <a:rPr lang="en-GB" sz="2800" b="1" u="sng" dirty="0">
                <a:solidFill>
                  <a:schemeClr val="tx1"/>
                </a:solidFill>
                <a:latin typeface="Calibri"/>
                <a:cs typeface="Calibri"/>
              </a:rPr>
              <a:t>individual support plan</a:t>
            </a:r>
            <a:r>
              <a:rPr lang="en-GB" sz="2800" b="1" dirty="0">
                <a:solidFill>
                  <a:schemeClr val="tx1"/>
                </a:solidFill>
                <a:latin typeface="Calibri"/>
                <a:cs typeface="Calibri"/>
              </a:rPr>
              <a:t> that provides specific targets for children with SEND to help them meet their potential development. </a:t>
            </a:r>
            <a:br>
              <a:rPr lang="en-GB" sz="2800" b="1" dirty="0">
                <a:solidFill>
                  <a:schemeClr val="tx1"/>
                </a:solidFill>
                <a:latin typeface="Calibri"/>
                <a:ea typeface="Calibri"/>
                <a:cs typeface="Calibri"/>
              </a:rPr>
            </a:br>
            <a:endParaRPr lang="en-GB" sz="2800" b="1">
              <a:solidFill>
                <a:schemeClr val="tx1"/>
              </a:solidFill>
              <a:ea typeface="Calibri"/>
            </a:endParaRPr>
          </a:p>
          <a:p>
            <a:pPr>
              <a:buFont typeface="Arial"/>
              <a:buChar char="•"/>
            </a:pPr>
            <a:r>
              <a:rPr lang="en-GB" sz="2200" dirty="0">
                <a:solidFill>
                  <a:schemeClr val="tx1"/>
                </a:solidFill>
                <a:latin typeface="Calibri"/>
                <a:cs typeface="Calibri"/>
              </a:rPr>
              <a:t>A child will need an ISP if they require additional support that is different to or in addition to children of the same age</a:t>
            </a:r>
            <a:endParaRPr lang="en-GB" sz="2200" dirty="0">
              <a:solidFill>
                <a:schemeClr val="tx1"/>
              </a:solidFill>
              <a:ea typeface="Calibri"/>
            </a:endParaRPr>
          </a:p>
          <a:p>
            <a:pPr>
              <a:buFont typeface="Arial"/>
              <a:buChar char="•"/>
            </a:pPr>
            <a:r>
              <a:rPr lang="en-GB" sz="2200" dirty="0">
                <a:solidFill>
                  <a:schemeClr val="tx1"/>
                </a:solidFill>
                <a:latin typeface="Calibri"/>
                <a:cs typeface="Calibri"/>
              </a:rPr>
              <a:t>ISP will be child-led, generated from the child's strengths and what they can do now, building on their existing skills and abilities </a:t>
            </a:r>
            <a:endParaRPr lang="en-GB" sz="2200" dirty="0">
              <a:solidFill>
                <a:schemeClr val="tx1"/>
              </a:solidFill>
              <a:latin typeface="Calibri"/>
              <a:ea typeface="Calibri"/>
              <a:cs typeface="Calibri"/>
            </a:endParaRPr>
          </a:p>
          <a:p>
            <a:pPr>
              <a:buFont typeface="Arial"/>
              <a:buChar char="•"/>
            </a:pPr>
            <a:r>
              <a:rPr lang="en-GB" altLang="en-US" sz="2200" dirty="0">
                <a:solidFill>
                  <a:schemeClr val="tx1"/>
                </a:solidFill>
                <a:latin typeface="Calibri"/>
                <a:ea typeface="Calibri"/>
                <a:cs typeface="Calibri"/>
              </a:rPr>
              <a:t>The ISP is a working document to be referred to and reflected on when supporting children every day.</a:t>
            </a:r>
          </a:p>
        </p:txBody>
      </p:sp>
    </p:spTree>
    <p:extLst>
      <p:ext uri="{BB962C8B-B14F-4D97-AF65-F5344CB8AC3E}">
        <p14:creationId xmlns:p14="http://schemas.microsoft.com/office/powerpoint/2010/main" val="29993914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456625" y="44624"/>
            <a:ext cx="5474385" cy="1507269"/>
          </a:xfrm>
          <a:solidFill>
            <a:schemeClr val="bg1"/>
          </a:solidFill>
        </p:spPr>
        <p:txBody>
          <a:bodyPr/>
          <a:lstStyle/>
          <a:p>
            <a:r>
              <a:rPr lang="en-GB" altLang="en-US" sz="4000" dirty="0">
                <a:latin typeface="Calibri"/>
                <a:cs typeface="Calibri"/>
              </a:rPr>
              <a:t>2. Plan</a:t>
            </a:r>
            <a:br>
              <a:rPr lang="en-GB" altLang="en-US" sz="4000" dirty="0">
                <a:latin typeface="Calibri"/>
                <a:cs typeface="Calibri"/>
              </a:rPr>
            </a:br>
            <a:r>
              <a:rPr lang="en-GB" altLang="en-US" sz="2800" dirty="0">
                <a:latin typeface="Calibri"/>
                <a:cs typeface="Calibri"/>
              </a:rPr>
              <a:t>       Writing SEND support plans</a:t>
            </a:r>
            <a:endParaRPr lang="en-GB" altLang="en-US" sz="2800" dirty="0">
              <a:latin typeface="Calibri"/>
              <a:ea typeface="Calibri"/>
              <a:cs typeface="Calibri"/>
            </a:endParaRPr>
          </a:p>
        </p:txBody>
      </p:sp>
      <p:sp>
        <p:nvSpPr>
          <p:cNvPr id="39939" name="Content Placeholder 2"/>
          <p:cNvSpPr>
            <a:spLocks noGrp="1"/>
          </p:cNvSpPr>
          <p:nvPr>
            <p:ph idx="1"/>
          </p:nvPr>
        </p:nvSpPr>
        <p:spPr>
          <a:xfrm>
            <a:off x="590872" y="1548296"/>
            <a:ext cx="8229600" cy="5048616"/>
          </a:xfrm>
        </p:spPr>
        <p:txBody>
          <a:bodyPr/>
          <a:lstStyle/>
          <a:p>
            <a:r>
              <a:rPr lang="en-GB" altLang="en-US" sz="2800" dirty="0">
                <a:solidFill>
                  <a:schemeClr val="tx1"/>
                </a:solidFill>
                <a:latin typeface="Calibri"/>
                <a:cs typeface="Calibri"/>
              </a:rPr>
              <a:t>The plan should be clear and concise</a:t>
            </a:r>
            <a:endParaRPr lang="en-GB" altLang="en-US" sz="2800" dirty="0">
              <a:solidFill>
                <a:schemeClr val="tx1"/>
              </a:solidFill>
              <a:latin typeface="Calibri"/>
              <a:ea typeface="Calibri"/>
              <a:cs typeface="Calibri"/>
            </a:endParaRPr>
          </a:p>
          <a:p>
            <a:r>
              <a:rPr lang="en-GB" altLang="en-US" sz="2800" dirty="0">
                <a:solidFill>
                  <a:schemeClr val="tx1"/>
                </a:solidFill>
                <a:latin typeface="Calibri"/>
                <a:cs typeface="Calibri"/>
              </a:rPr>
              <a:t>Plans are made during a meeting with parents, key person and SENCO. Use assessments of what the child can do now and agree developmentally appropriate outcomes that you are all seeking for the child</a:t>
            </a:r>
            <a:endParaRPr lang="en-GB" altLang="en-US" sz="2800" dirty="0">
              <a:solidFill>
                <a:schemeClr val="tx1"/>
              </a:solidFill>
              <a:latin typeface="Calibri"/>
              <a:ea typeface="Calibri"/>
              <a:cs typeface="Calibri"/>
            </a:endParaRPr>
          </a:p>
          <a:p>
            <a:r>
              <a:rPr lang="en-GB" altLang="en-US" sz="2800" dirty="0">
                <a:solidFill>
                  <a:schemeClr val="tx1"/>
                </a:solidFill>
                <a:latin typeface="Calibri"/>
                <a:cs typeface="Calibri"/>
              </a:rPr>
              <a:t>Include 3 to 4 targets. Keep it simple and achievable</a:t>
            </a:r>
            <a:endParaRPr lang="en-GB" altLang="en-US" sz="2800" dirty="0">
              <a:solidFill>
                <a:schemeClr val="tx1"/>
              </a:solidFill>
              <a:latin typeface="Calibri"/>
              <a:ea typeface="Calibri"/>
              <a:cs typeface="Calibri"/>
            </a:endParaRPr>
          </a:p>
          <a:p>
            <a:r>
              <a:rPr lang="en-GB" altLang="en-US" sz="2800" dirty="0">
                <a:solidFill>
                  <a:schemeClr val="tx1"/>
                </a:solidFill>
                <a:latin typeface="Calibri"/>
                <a:cs typeface="Calibri"/>
              </a:rPr>
              <a:t>Consider who needs to access the plan</a:t>
            </a:r>
            <a:endParaRPr lang="en-GB" altLang="en-US" sz="2800" dirty="0">
              <a:solidFill>
                <a:schemeClr val="tx1"/>
              </a:solidFill>
              <a:latin typeface="Calibri"/>
              <a:ea typeface="Calibri"/>
              <a:cs typeface="Calibri"/>
            </a:endParaRPr>
          </a:p>
          <a:p>
            <a:r>
              <a:rPr lang="en-GB" altLang="en-US" sz="2800" dirty="0">
                <a:solidFill>
                  <a:schemeClr val="tx1"/>
                </a:solidFill>
                <a:latin typeface="Calibri"/>
                <a:cs typeface="Calibri"/>
              </a:rPr>
              <a:t>Set a review date, e.g. half termly.</a:t>
            </a:r>
            <a:endParaRPr lang="en-GB" altLang="en-US" sz="2800" dirty="0">
              <a:solidFill>
                <a:schemeClr val="tx1"/>
              </a:solidFill>
              <a:ea typeface="Calibri"/>
            </a:endParaRPr>
          </a:p>
          <a:p>
            <a:endParaRPr lang="en-GB" altLang="en-US" sz="2800" dirty="0">
              <a:solidFill>
                <a:schemeClr val="tx1"/>
              </a:solidFill>
              <a:ea typeface="Calibri"/>
            </a:endParaRPr>
          </a:p>
        </p:txBody>
      </p:sp>
    </p:spTree>
    <p:extLst>
      <p:ext uri="{BB962C8B-B14F-4D97-AF65-F5344CB8AC3E}">
        <p14:creationId xmlns:p14="http://schemas.microsoft.com/office/powerpoint/2010/main" val="2220763590"/>
      </p:ext>
    </p:extLst>
  </p:cSld>
  <p:clrMapOvr>
    <a:masterClrMapping/>
  </p:clrMapOvr>
</p:sld>
</file>

<file path=ppt/theme/theme1.xml><?xml version="1.0" encoding="utf-8"?>
<a:theme xmlns:a="http://schemas.openxmlformats.org/drawingml/2006/main" name="BFfC_powerpoint_template">
  <a:themeElements>
    <a:clrScheme name="Custom 2">
      <a:dk1>
        <a:srgbClr val="3C3C3B"/>
      </a:dk1>
      <a:lt1>
        <a:srgbClr val="FFFFFF"/>
      </a:lt1>
      <a:dk2>
        <a:srgbClr val="3C3C3B"/>
      </a:dk2>
      <a:lt2>
        <a:srgbClr val="BFC0BE"/>
      </a:lt2>
      <a:accent1>
        <a:srgbClr val="1A9195"/>
      </a:accent1>
      <a:accent2>
        <a:srgbClr val="81B6D9"/>
      </a:accent2>
      <a:accent3>
        <a:srgbClr val="FFFFFF"/>
      </a:accent3>
      <a:accent4>
        <a:srgbClr val="FECA27"/>
      </a:accent4>
      <a:accent5>
        <a:srgbClr val="E3610F"/>
      </a:accent5>
      <a:accent6>
        <a:srgbClr val="1A3C8C"/>
      </a:accent6>
      <a:hlink>
        <a:srgbClr val="009999"/>
      </a:hlink>
      <a:folHlink>
        <a:srgbClr val="81B6D9"/>
      </a:folHlink>
    </a:clrScheme>
    <a:fontScheme name="Default Design">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4" id="{7F2A8F4F-A770-44FB-A469-A507A0CABD28}" vid="{909E2590-CC66-4F22-BE1C-B3ADEB5080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TotalTime>
  <Words>2050</Words>
  <Application>Microsoft Macintosh PowerPoint</Application>
  <PresentationFormat>On-screen Show (4:3)</PresentationFormat>
  <Paragraphs>231</Paragraphs>
  <Slides>20</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Trebuchet MS</vt:lpstr>
      <vt:lpstr>BFfC_powerpoint_template</vt:lpstr>
      <vt:lpstr>PowerPoint Presentation</vt:lpstr>
      <vt:lpstr>Aims and objectives</vt:lpstr>
      <vt:lpstr>Your role as SENCO </vt:lpstr>
      <vt:lpstr>Your role as a key person</vt:lpstr>
      <vt:lpstr>Graduated Response</vt:lpstr>
      <vt:lpstr>Assess How do we make assessments?</vt:lpstr>
      <vt:lpstr>Next steps</vt:lpstr>
      <vt:lpstr>What is an individual support plan (ISP)? </vt:lpstr>
      <vt:lpstr>2. Plan        Writing SEND support plans</vt:lpstr>
      <vt:lpstr>What needs to be on the ISP?</vt:lpstr>
      <vt:lpstr>PowerPoint Presentation</vt:lpstr>
      <vt:lpstr>Child-centred outcomes </vt:lpstr>
      <vt:lpstr>Outcomes are SMART</vt:lpstr>
      <vt:lpstr>PowerPoint Presentation</vt:lpstr>
      <vt:lpstr>PowerPoint Presentation</vt:lpstr>
      <vt:lpstr>Child’s views &amp; aspirations</vt:lpstr>
      <vt:lpstr>3. Do Implementing the plan </vt:lpstr>
      <vt:lpstr>4: Reviews Review meetings held with parents,  key person and SENCo</vt:lpstr>
      <vt:lpstr>PowerPoint Presentation</vt:lpstr>
      <vt:lpstr>Resources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use this template</dc:title>
  <dc:creator>Quinn, Annaliese</dc:creator>
  <cp:lastModifiedBy>Fortgang, Helen</cp:lastModifiedBy>
  <cp:revision>5</cp:revision>
  <cp:lastPrinted>2018-02-08T17:55:16Z</cp:lastPrinted>
  <dcterms:created xsi:type="dcterms:W3CDTF">2021-05-24T13:17:28Z</dcterms:created>
  <dcterms:modified xsi:type="dcterms:W3CDTF">2024-11-21T18:34:50Z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assificationName">
    <vt:lpwstr>Unclassified</vt:lpwstr>
  </property>
  <property fmtid="{D5CDD505-2E9C-101B-9397-08002B2CF9AE}" pid="3" name="ClassificationMarking">
    <vt:lpwstr>Classification: UNCLASSIFIED</vt:lpwstr>
  </property>
  <property fmtid="{D5CDD505-2E9C-101B-9397-08002B2CF9AE}" pid="4" name="ClassificationMadeBy">
    <vt:lpwstr>RBC\grovlin</vt:lpwstr>
  </property>
  <property fmtid="{D5CDD505-2E9C-101B-9397-08002B2CF9AE}" pid="5" name="ClassificationMadeExternally">
    <vt:lpwstr>No</vt:lpwstr>
  </property>
  <property fmtid="{D5CDD505-2E9C-101B-9397-08002B2CF9AE}" pid="6" name="ClassificationMadeOn">
    <vt:filetime>2017-08-23T08:26:41Z</vt:filetime>
  </property>
</Properties>
</file>